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83" r:id="rId4"/>
    <p:sldId id="259" r:id="rId5"/>
    <p:sldId id="260" r:id="rId6"/>
    <p:sldId id="261" r:id="rId7"/>
    <p:sldId id="277" r:id="rId8"/>
    <p:sldId id="257" r:id="rId9"/>
    <p:sldId id="278" r:id="rId10"/>
    <p:sldId id="265" r:id="rId11"/>
    <p:sldId id="281" r:id="rId12"/>
    <p:sldId id="282" r:id="rId13"/>
    <p:sldId id="262" r:id="rId14"/>
    <p:sldId id="267" r:id="rId15"/>
    <p:sldId id="264" r:id="rId16"/>
    <p:sldId id="268" r:id="rId17"/>
    <p:sldId id="279" r:id="rId18"/>
    <p:sldId id="280" r:id="rId19"/>
    <p:sldId id="269" r:id="rId20"/>
    <p:sldId id="270" r:id="rId21"/>
    <p:sldId id="271" r:id="rId22"/>
    <p:sldId id="272" r:id="rId23"/>
    <p:sldId id="273" r:id="rId24"/>
    <p:sldId id="266" r:id="rId25"/>
    <p:sldId id="274" r:id="rId26"/>
    <p:sldId id="275" r:id="rId27"/>
    <p:sldId id="284" r:id="rId28"/>
    <p:sldId id="263"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0" d="100"/>
          <a:sy n="90" d="100"/>
        </p:scale>
        <p:origin x="57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8/15/2024</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8/15/2024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8/15/2024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8/15/2024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8/15/2024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8/15/2024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8/15/2024</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8/15/2024</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4806B-B42A-462B-9F06-01A0149CEC3C}"/>
              </a:ext>
            </a:extLst>
          </p:cNvPr>
          <p:cNvSpPr>
            <a:spLocks noGrp="1"/>
          </p:cNvSpPr>
          <p:nvPr>
            <p:ph type="ctrTitle"/>
          </p:nvPr>
        </p:nvSpPr>
        <p:spPr>
          <a:xfrm>
            <a:off x="-73572" y="802298"/>
            <a:ext cx="12265571" cy="2541431"/>
          </a:xfrm>
        </p:spPr>
        <p:txBody>
          <a:bodyPr/>
          <a:lstStyle/>
          <a:p>
            <a:pPr algn="ctr"/>
            <a:r>
              <a:rPr lang="en-US" dirty="0"/>
              <a:t>MUI</a:t>
            </a:r>
          </a:p>
        </p:txBody>
      </p:sp>
      <p:sp>
        <p:nvSpPr>
          <p:cNvPr id="3" name="Subtitle 2">
            <a:extLst>
              <a:ext uri="{FF2B5EF4-FFF2-40B4-BE49-F238E27FC236}">
                <a16:creationId xmlns:a16="http://schemas.microsoft.com/office/drawing/2014/main" id="{DFB60BCB-313F-47FC-A2B8-1AB2A161F96A}"/>
              </a:ext>
            </a:extLst>
          </p:cNvPr>
          <p:cNvSpPr>
            <a:spLocks noGrp="1"/>
          </p:cNvSpPr>
          <p:nvPr>
            <p:ph type="subTitle" idx="1"/>
          </p:nvPr>
        </p:nvSpPr>
        <p:spPr>
          <a:xfrm>
            <a:off x="0" y="3531204"/>
            <a:ext cx="12192000" cy="977621"/>
          </a:xfrm>
        </p:spPr>
        <p:txBody>
          <a:bodyPr/>
          <a:lstStyle/>
          <a:p>
            <a:pPr algn="ctr"/>
            <a:r>
              <a:rPr lang="en-US" dirty="0"/>
              <a:t>Major Unusual Incident </a:t>
            </a:r>
          </a:p>
          <a:p>
            <a:pPr algn="ctr"/>
            <a:r>
              <a:rPr lang="en-US" dirty="0"/>
              <a:t>DODD Rule #5123-17-02</a:t>
            </a:r>
          </a:p>
        </p:txBody>
      </p:sp>
    </p:spTree>
    <p:extLst>
      <p:ext uri="{BB962C8B-B14F-4D97-AF65-F5344CB8AC3E}">
        <p14:creationId xmlns:p14="http://schemas.microsoft.com/office/powerpoint/2010/main" val="24770164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BFC17-FBAD-45C3-966D-F50661D4B488}"/>
              </a:ext>
            </a:extLst>
          </p:cNvPr>
          <p:cNvSpPr>
            <a:spLocks noGrp="1"/>
          </p:cNvSpPr>
          <p:nvPr>
            <p:ph type="title"/>
          </p:nvPr>
        </p:nvSpPr>
        <p:spPr/>
        <p:txBody>
          <a:bodyPr/>
          <a:lstStyle/>
          <a:p>
            <a:pPr algn="ctr"/>
            <a:r>
              <a:rPr lang="en-US" dirty="0"/>
              <a:t>Is this an MUI?</a:t>
            </a:r>
          </a:p>
        </p:txBody>
      </p:sp>
      <p:sp>
        <p:nvSpPr>
          <p:cNvPr id="3" name="Content Placeholder 2">
            <a:extLst>
              <a:ext uri="{FF2B5EF4-FFF2-40B4-BE49-F238E27FC236}">
                <a16:creationId xmlns:a16="http://schemas.microsoft.com/office/drawing/2014/main" id="{6B87EAF8-F8F4-4560-88EE-74BA120DDF89}"/>
              </a:ext>
            </a:extLst>
          </p:cNvPr>
          <p:cNvSpPr>
            <a:spLocks noGrp="1"/>
          </p:cNvSpPr>
          <p:nvPr>
            <p:ph idx="1"/>
          </p:nvPr>
        </p:nvSpPr>
        <p:spPr/>
        <p:txBody>
          <a:bodyPr/>
          <a:lstStyle/>
          <a:p>
            <a:r>
              <a:rPr lang="en-US" dirty="0"/>
              <a:t>Let us make that determination. It is always better to check with us than to let an MUI go unreported. </a:t>
            </a:r>
          </a:p>
          <a:p>
            <a:r>
              <a:rPr lang="en-US" dirty="0"/>
              <a:t>Remember, we are all State Mandated Reporters. </a:t>
            </a:r>
          </a:p>
        </p:txBody>
      </p:sp>
    </p:spTree>
    <p:extLst>
      <p:ext uri="{BB962C8B-B14F-4D97-AF65-F5344CB8AC3E}">
        <p14:creationId xmlns:p14="http://schemas.microsoft.com/office/powerpoint/2010/main" val="42100820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Reporting requirements for major unusual incidents</a:t>
            </a:r>
          </a:p>
        </p:txBody>
      </p:sp>
      <p:sp>
        <p:nvSpPr>
          <p:cNvPr id="3" name="Content Placeholder 2"/>
          <p:cNvSpPr>
            <a:spLocks noGrp="1"/>
          </p:cNvSpPr>
          <p:nvPr>
            <p:ph idx="1"/>
          </p:nvPr>
        </p:nvSpPr>
        <p:spPr>
          <a:xfrm>
            <a:off x="1451579" y="2015732"/>
            <a:ext cx="9603275" cy="4101289"/>
          </a:xfrm>
        </p:spPr>
        <p:txBody>
          <a:bodyPr>
            <a:normAutofit fontScale="70000" lnSpcReduction="20000"/>
          </a:bodyPr>
          <a:lstStyle/>
          <a:p>
            <a:r>
              <a:rPr lang="en-US" dirty="0"/>
              <a:t>Reports regarding all major unusual incidents involving an individual who resides in an intermediate care facility for individuals with intellectual disabilities or who receives round-the-clock waiver services shall be filed and the requirements of this rule followed regardless of where the incident occurred. </a:t>
            </a:r>
          </a:p>
          <a:p>
            <a:r>
              <a:rPr lang="en-US" dirty="0"/>
              <a:t>Reports regarding the following major unusual incidents shall be filed and the requirements of this rule followed regardless of where the incident occurred: </a:t>
            </a:r>
          </a:p>
          <a:p>
            <a:pPr marL="0" indent="0">
              <a:buNone/>
            </a:pPr>
            <a:r>
              <a:rPr lang="en-US" dirty="0"/>
              <a:t>Accidental or suspicious death 			 Misappropriation</a:t>
            </a:r>
          </a:p>
          <a:p>
            <a:pPr marL="0" indent="0">
              <a:buNone/>
            </a:pPr>
            <a:r>
              <a:rPr lang="en-US" dirty="0"/>
              <a:t> Attempted suicide				 Missing individual </a:t>
            </a:r>
          </a:p>
          <a:p>
            <a:pPr marL="0" indent="0">
              <a:buNone/>
            </a:pPr>
            <a:r>
              <a:rPr lang="en-US" dirty="0"/>
              <a:t> Death other than accidental or suspicious death 		 Neglect</a:t>
            </a:r>
          </a:p>
          <a:p>
            <a:pPr marL="0" indent="0">
              <a:buNone/>
            </a:pPr>
            <a:r>
              <a:rPr lang="en-US" dirty="0"/>
              <a:t> Exploitation				 Peer-to-peer act</a:t>
            </a:r>
          </a:p>
          <a:p>
            <a:pPr marL="0" indent="0">
              <a:buNone/>
            </a:pPr>
            <a:r>
              <a:rPr lang="en-US" dirty="0"/>
              <a:t> Failure to report				 Physical abuse</a:t>
            </a:r>
          </a:p>
          <a:p>
            <a:pPr marL="0" indent="0">
              <a:buNone/>
            </a:pPr>
            <a:r>
              <a:rPr lang="en-US" dirty="0"/>
              <a:t> Law enforcement				 Verbal abuse</a:t>
            </a:r>
          </a:p>
          <a:p>
            <a:pPr marL="0" indent="0">
              <a:buNone/>
            </a:pPr>
            <a:r>
              <a:rPr lang="en-US" dirty="0"/>
              <a:t> Prohibited sexual relations			 Sexual abuse</a:t>
            </a:r>
          </a:p>
          <a:p>
            <a:pPr marL="0" indent="0">
              <a:buNone/>
            </a:pPr>
            <a:r>
              <a:rPr lang="en-US" dirty="0"/>
              <a:t> Verbal abuse</a:t>
            </a:r>
          </a:p>
          <a:p>
            <a:pPr marL="0" indent="0">
              <a:buNone/>
            </a:pPr>
            <a:endParaRPr lang="en-US" dirty="0"/>
          </a:p>
        </p:txBody>
      </p:sp>
    </p:spTree>
    <p:extLst>
      <p:ext uri="{BB962C8B-B14F-4D97-AF65-F5344CB8AC3E}">
        <p14:creationId xmlns:p14="http://schemas.microsoft.com/office/powerpoint/2010/main" val="37493660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Reporting requirements for major unusual incidents</a:t>
            </a:r>
          </a:p>
        </p:txBody>
      </p:sp>
      <p:sp>
        <p:nvSpPr>
          <p:cNvPr id="3" name="Content Placeholder 2"/>
          <p:cNvSpPr>
            <a:spLocks noGrp="1"/>
          </p:cNvSpPr>
          <p:nvPr>
            <p:ph idx="1"/>
          </p:nvPr>
        </p:nvSpPr>
        <p:spPr/>
        <p:txBody>
          <a:bodyPr>
            <a:normAutofit/>
          </a:bodyPr>
          <a:lstStyle/>
          <a:p>
            <a:r>
              <a:rPr lang="en-US" dirty="0"/>
              <a:t>Reports regarding the following major unusual incidents shall be filed and the requirements of this rule followed only when the incident occurs in a program operated by a county board or when the individual is being served by a licensed or certified provider:</a:t>
            </a:r>
          </a:p>
          <a:p>
            <a:pPr marL="0" indent="0">
              <a:buNone/>
            </a:pPr>
            <a:r>
              <a:rPr lang="en-US" dirty="0"/>
              <a:t> Medical emergency 			Unanticipated hospitalization</a:t>
            </a:r>
          </a:p>
          <a:p>
            <a:pPr marL="0" indent="0">
              <a:buNone/>
            </a:pPr>
            <a:r>
              <a:rPr lang="en-US" dirty="0"/>
              <a:t> Rights code violation 			Unapproved behavioral support	</a:t>
            </a:r>
          </a:p>
          <a:p>
            <a:pPr marL="0" indent="0">
              <a:buNone/>
            </a:pPr>
            <a:r>
              <a:rPr lang="en-US" dirty="0"/>
              <a:t> Significant injury</a:t>
            </a:r>
          </a:p>
        </p:txBody>
      </p:sp>
    </p:spTree>
    <p:extLst>
      <p:ext uri="{BB962C8B-B14F-4D97-AF65-F5344CB8AC3E}">
        <p14:creationId xmlns:p14="http://schemas.microsoft.com/office/powerpoint/2010/main" val="14692378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8B46D-CD66-4C43-9627-50E3FECEBCD8}"/>
              </a:ext>
            </a:extLst>
          </p:cNvPr>
          <p:cNvSpPr>
            <a:spLocks noGrp="1"/>
          </p:cNvSpPr>
          <p:nvPr>
            <p:ph type="title"/>
          </p:nvPr>
        </p:nvSpPr>
        <p:spPr/>
        <p:txBody>
          <a:bodyPr/>
          <a:lstStyle/>
          <a:p>
            <a:pPr algn="ctr"/>
            <a:r>
              <a:rPr lang="en-US" dirty="0"/>
              <a:t>What we need from you</a:t>
            </a:r>
          </a:p>
        </p:txBody>
      </p:sp>
      <p:sp>
        <p:nvSpPr>
          <p:cNvPr id="3" name="Content Placeholder 2">
            <a:extLst>
              <a:ext uri="{FF2B5EF4-FFF2-40B4-BE49-F238E27FC236}">
                <a16:creationId xmlns:a16="http://schemas.microsoft.com/office/drawing/2014/main" id="{FADD76FC-EA1D-46C7-82F9-FFFF24172F17}"/>
              </a:ext>
            </a:extLst>
          </p:cNvPr>
          <p:cNvSpPr>
            <a:spLocks noGrp="1"/>
          </p:cNvSpPr>
          <p:nvPr>
            <p:ph idx="1"/>
          </p:nvPr>
        </p:nvSpPr>
        <p:spPr/>
        <p:txBody>
          <a:bodyPr/>
          <a:lstStyle/>
          <a:p>
            <a:pPr algn="ctr"/>
            <a:r>
              <a:rPr lang="en-US" dirty="0"/>
              <a:t>Contact MUI as quickly as possible</a:t>
            </a:r>
          </a:p>
          <a:p>
            <a:pPr algn="ctr"/>
            <a:r>
              <a:rPr lang="en-US" dirty="0"/>
              <a:t>Provide Pertinent Documents…</a:t>
            </a:r>
          </a:p>
          <a:p>
            <a:pPr lvl="1" algn="ctr"/>
            <a:r>
              <a:rPr lang="en-US" dirty="0"/>
              <a:t>Incident Reports</a:t>
            </a:r>
          </a:p>
          <a:p>
            <a:pPr lvl="1" algn="ctr"/>
            <a:r>
              <a:rPr lang="en-US" dirty="0"/>
              <a:t>Hospital Discharge Paperwork </a:t>
            </a:r>
          </a:p>
          <a:p>
            <a:pPr lvl="1" algn="ctr"/>
            <a:r>
              <a:rPr lang="en-US" dirty="0"/>
              <a:t>Court Documents</a:t>
            </a:r>
          </a:p>
        </p:txBody>
      </p:sp>
    </p:spTree>
    <p:extLst>
      <p:ext uri="{BB962C8B-B14F-4D97-AF65-F5344CB8AC3E}">
        <p14:creationId xmlns:p14="http://schemas.microsoft.com/office/powerpoint/2010/main" val="41808904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91365-C499-4B6C-9821-7CC9F287A302}"/>
              </a:ext>
            </a:extLst>
          </p:cNvPr>
          <p:cNvSpPr>
            <a:spLocks noGrp="1"/>
          </p:cNvSpPr>
          <p:nvPr>
            <p:ph type="title"/>
          </p:nvPr>
        </p:nvSpPr>
        <p:spPr/>
        <p:txBody>
          <a:bodyPr/>
          <a:lstStyle/>
          <a:p>
            <a:pPr algn="ctr"/>
            <a:r>
              <a:rPr lang="en-US" dirty="0"/>
              <a:t>Immediate action </a:t>
            </a:r>
          </a:p>
        </p:txBody>
      </p:sp>
      <p:sp>
        <p:nvSpPr>
          <p:cNvPr id="3" name="Content Placeholder 2">
            <a:extLst>
              <a:ext uri="{FF2B5EF4-FFF2-40B4-BE49-F238E27FC236}">
                <a16:creationId xmlns:a16="http://schemas.microsoft.com/office/drawing/2014/main" id="{1DBEBDE1-9EAD-4FA9-964F-D72949C246F8}"/>
              </a:ext>
            </a:extLst>
          </p:cNvPr>
          <p:cNvSpPr>
            <a:spLocks noGrp="1"/>
          </p:cNvSpPr>
          <p:nvPr>
            <p:ph idx="1"/>
          </p:nvPr>
        </p:nvSpPr>
        <p:spPr/>
        <p:txBody>
          <a:bodyPr>
            <a:normAutofit fontScale="92500" lnSpcReduction="20000"/>
          </a:bodyPr>
          <a:lstStyle/>
          <a:p>
            <a:r>
              <a:rPr lang="en-US" dirty="0"/>
              <a:t>Immediately upon identification or notification of a major unusual incident, the provider shall take all reasonable measures to ensure the health and welfare of at-risk individuals. The provider and county board shall discuss any disagreements regarding reasonable measures in order to resolve them. If the provider and county board are unable to agree on reasonable measures to ensure the health and welfare of at-risk individuals, the department shall make the determination. Such measures shall include:</a:t>
            </a:r>
          </a:p>
          <a:p>
            <a:r>
              <a:rPr lang="en-US" dirty="0"/>
              <a:t>(a) Immediate and ongoing medical attention, as appropriate;</a:t>
            </a:r>
          </a:p>
          <a:p>
            <a:r>
              <a:rPr lang="en-US" dirty="0"/>
              <a:t>(b) Removal of an employee from direct contact with any individual when the employee is alleged to have been involved in physical abuse or sexual abuse until such time as the provider has reasonably determined that such removal is no longer necessary.</a:t>
            </a:r>
          </a:p>
        </p:txBody>
      </p:sp>
    </p:spTree>
    <p:extLst>
      <p:ext uri="{BB962C8B-B14F-4D97-AF65-F5344CB8AC3E}">
        <p14:creationId xmlns:p14="http://schemas.microsoft.com/office/powerpoint/2010/main" val="3788180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A5C99-C203-49D6-B6A1-661DC615E445}"/>
              </a:ext>
            </a:extLst>
          </p:cNvPr>
          <p:cNvSpPr>
            <a:spLocks noGrp="1"/>
          </p:cNvSpPr>
          <p:nvPr>
            <p:ph type="title"/>
          </p:nvPr>
        </p:nvSpPr>
        <p:spPr/>
        <p:txBody>
          <a:bodyPr/>
          <a:lstStyle/>
          <a:p>
            <a:pPr algn="ctr"/>
            <a:r>
              <a:rPr lang="en-US" dirty="0"/>
              <a:t>How to Submit a possible MUI</a:t>
            </a:r>
          </a:p>
        </p:txBody>
      </p:sp>
      <p:sp>
        <p:nvSpPr>
          <p:cNvPr id="3" name="Content Placeholder 2">
            <a:extLst>
              <a:ext uri="{FF2B5EF4-FFF2-40B4-BE49-F238E27FC236}">
                <a16:creationId xmlns:a16="http://schemas.microsoft.com/office/drawing/2014/main" id="{23B8EB56-B88F-4D73-A7D6-65B030DF91F8}"/>
              </a:ext>
            </a:extLst>
          </p:cNvPr>
          <p:cNvSpPr>
            <a:spLocks noGrp="1"/>
          </p:cNvSpPr>
          <p:nvPr>
            <p:ph idx="1"/>
          </p:nvPr>
        </p:nvSpPr>
        <p:spPr>
          <a:xfrm>
            <a:off x="1451579" y="2015732"/>
            <a:ext cx="9603275" cy="3450613"/>
          </a:xfrm>
        </p:spPr>
        <p:txBody>
          <a:bodyPr/>
          <a:lstStyle/>
          <a:p>
            <a:endParaRPr lang="fr-FR" dirty="0"/>
          </a:p>
          <a:p>
            <a:pPr marL="0" indent="0" algn="ctr">
              <a:buNone/>
            </a:pPr>
            <a:r>
              <a:rPr lang="fr-FR" dirty="0"/>
              <a:t>MUIcontacts@rnewhope.org</a:t>
            </a:r>
          </a:p>
          <a:p>
            <a:pPr marL="0" indent="0" algn="ctr">
              <a:buNone/>
            </a:pPr>
            <a:r>
              <a:rPr lang="fr-FR" dirty="0"/>
              <a:t>Or</a:t>
            </a:r>
          </a:p>
          <a:p>
            <a:pPr marL="0" indent="0" algn="ctr">
              <a:buNone/>
            </a:pPr>
            <a:r>
              <a:rPr lang="fr-FR" dirty="0"/>
              <a:t>MUI Fax: 419-774-4202</a:t>
            </a:r>
          </a:p>
          <a:p>
            <a:pPr marL="0" indent="0" algn="ctr">
              <a:buNone/>
            </a:pPr>
            <a:r>
              <a:rPr lang="fr-FR" dirty="0"/>
              <a:t>Newhope Office: 419-774-4201</a:t>
            </a:r>
          </a:p>
          <a:p>
            <a:pPr marL="0" indent="0" algn="ctr">
              <a:buNone/>
            </a:pPr>
            <a:r>
              <a:rPr lang="en-US" dirty="0"/>
              <a:t>After Hours ON-Call: 419-774-4244</a:t>
            </a:r>
          </a:p>
          <a:p>
            <a:pPr marL="0" indent="0">
              <a:buNone/>
            </a:pPr>
            <a:endParaRPr lang="en-US" dirty="0"/>
          </a:p>
        </p:txBody>
      </p:sp>
    </p:spTree>
    <p:extLst>
      <p:ext uri="{BB962C8B-B14F-4D97-AF65-F5344CB8AC3E}">
        <p14:creationId xmlns:p14="http://schemas.microsoft.com/office/powerpoint/2010/main" val="16436182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DB32E-3C7B-490D-9BC7-148FE18A6ADE}"/>
              </a:ext>
            </a:extLst>
          </p:cNvPr>
          <p:cNvSpPr>
            <a:spLocks noGrp="1"/>
          </p:cNvSpPr>
          <p:nvPr>
            <p:ph type="title"/>
          </p:nvPr>
        </p:nvSpPr>
        <p:spPr/>
        <p:txBody>
          <a:bodyPr>
            <a:noAutofit/>
          </a:bodyPr>
          <a:lstStyle/>
          <a:p>
            <a:pPr algn="ctr"/>
            <a:r>
              <a:rPr lang="en-US" sz="2400" dirty="0"/>
              <a:t>necessary measures to protect the health and welfare of at-risk</a:t>
            </a:r>
            <a:br>
              <a:rPr lang="en-US" sz="2400" dirty="0"/>
            </a:br>
            <a:r>
              <a:rPr lang="en-US" sz="2400" dirty="0"/>
              <a:t>individuals.</a:t>
            </a:r>
          </a:p>
        </p:txBody>
      </p:sp>
      <p:sp>
        <p:nvSpPr>
          <p:cNvPr id="3" name="Content Placeholder 2">
            <a:extLst>
              <a:ext uri="{FF2B5EF4-FFF2-40B4-BE49-F238E27FC236}">
                <a16:creationId xmlns:a16="http://schemas.microsoft.com/office/drawing/2014/main" id="{6BF44B7E-9AC9-483C-B96A-0EF5BF9B2B34}"/>
              </a:ext>
            </a:extLst>
          </p:cNvPr>
          <p:cNvSpPr>
            <a:spLocks noGrp="1"/>
          </p:cNvSpPr>
          <p:nvPr>
            <p:ph idx="1"/>
          </p:nvPr>
        </p:nvSpPr>
        <p:spPr/>
        <p:txBody>
          <a:bodyPr>
            <a:normAutofit fontScale="70000" lnSpcReduction="20000"/>
          </a:bodyPr>
          <a:lstStyle/>
          <a:p>
            <a:pPr marL="0" indent="0">
              <a:buNone/>
            </a:pPr>
            <a:r>
              <a:rPr lang="en-US" dirty="0"/>
              <a:t>Immediately upon receipt of a report or notification of an allegation of a major unusual incident, the county board shall:</a:t>
            </a:r>
          </a:p>
          <a:p>
            <a:pPr marL="0" indent="0">
              <a:buNone/>
            </a:pPr>
            <a:r>
              <a:rPr lang="en-US" dirty="0"/>
              <a:t>(a) Ensure that all reasonable measures necessary to protect the health and welfare of at-risk individuals have been taken;</a:t>
            </a:r>
          </a:p>
          <a:p>
            <a:pPr marL="0" indent="0">
              <a:buNone/>
            </a:pPr>
            <a:r>
              <a:rPr lang="en-US" dirty="0"/>
              <a:t>(b) Determine if additional measures are needed; and</a:t>
            </a:r>
          </a:p>
          <a:p>
            <a:pPr marL="0" indent="0">
              <a:buNone/>
            </a:pPr>
            <a:r>
              <a:rPr lang="en-US" dirty="0"/>
              <a:t>(c) Notify the department if the circumstances in paragraph (I)(1) of this rule that require a department-directed administrative investigation are present. Such notification shall take place on the first working day the county board becomes aware of the incident.</a:t>
            </a:r>
          </a:p>
          <a:p>
            <a:pPr marL="0" indent="0">
              <a:buNone/>
            </a:pPr>
            <a:r>
              <a:rPr lang="en-US" dirty="0"/>
              <a:t>(6) The provider shall immediately, but no later than four hours after discovery of the major unusual incident, notify the county board through means identified by the county board of the following incidents or allegations:</a:t>
            </a:r>
          </a:p>
          <a:p>
            <a:pPr marL="0" indent="0">
              <a:buNone/>
            </a:pPr>
            <a:r>
              <a:rPr lang="en-US" dirty="0"/>
              <a:t>(a) Accidental or suspicious death; (b) Exploitation; (c) Misappropriation; (d) Neglect;(e) Peer-to-peer act; (f) Physical abuse; (g) Prohibited sexual relations; (h) Sexual abuse; (</a:t>
            </a:r>
            <a:r>
              <a:rPr lang="en-US" dirty="0" err="1"/>
              <a:t>i</a:t>
            </a:r>
            <a:r>
              <a:rPr lang="en-US" dirty="0"/>
              <a:t>) Verbal abuse; and</a:t>
            </a:r>
          </a:p>
          <a:p>
            <a:pPr marL="0" indent="0">
              <a:buNone/>
            </a:pPr>
            <a:r>
              <a:rPr lang="en-US" dirty="0"/>
              <a:t>(j) When the provider has received an inquiry from the media regarding a major unusual incident.</a:t>
            </a:r>
          </a:p>
        </p:txBody>
      </p:sp>
    </p:spTree>
    <p:extLst>
      <p:ext uri="{BB962C8B-B14F-4D97-AF65-F5344CB8AC3E}">
        <p14:creationId xmlns:p14="http://schemas.microsoft.com/office/powerpoint/2010/main" val="24511350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Notification requirements for major unusual incidents</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a:t>The provider shall make the following notifications, as applicable, when the major unusual incident or discovery of the major unusual incident occurs when such provider has responsibility for the individual. The notification shall be made on the same day the major unusual incident or discovery of the major unusual incident occurs and include immediate actions taken. </a:t>
            </a:r>
          </a:p>
          <a:p>
            <a:pPr marL="457200" indent="-457200">
              <a:buAutoNum type="alphaLcParenR"/>
            </a:pPr>
            <a:r>
              <a:rPr lang="en-US" dirty="0"/>
              <a:t>Guardian or other person whom the individual has identified. </a:t>
            </a:r>
          </a:p>
          <a:p>
            <a:pPr marL="457200" indent="-457200">
              <a:buAutoNum type="alphaLcParenR"/>
            </a:pPr>
            <a:r>
              <a:rPr lang="en-US" dirty="0"/>
              <a:t> Service and support administrator serving the individual.  </a:t>
            </a:r>
          </a:p>
          <a:p>
            <a:pPr marL="457200" indent="-457200">
              <a:buAutoNum type="alphaLcParenR"/>
            </a:pPr>
            <a:r>
              <a:rPr lang="en-US" dirty="0"/>
              <a:t>Other providers of services as necessary to ensure continuity of care and support for the individual. </a:t>
            </a:r>
          </a:p>
          <a:p>
            <a:pPr marL="457200" indent="-457200">
              <a:buAutoNum type="alphaLcParenR"/>
            </a:pPr>
            <a:r>
              <a:rPr lang="en-US" dirty="0"/>
              <a:t>Staff or family living at the individual's residence who have responsibility for the individual's care. </a:t>
            </a:r>
          </a:p>
          <a:p>
            <a:pPr marL="0" indent="0">
              <a:buNone/>
            </a:pPr>
            <a:r>
              <a:rPr lang="en-US" dirty="0"/>
              <a:t> All notifications or efforts to notify shall be documented. The county board shall ensure that all required notifications have been made.</a:t>
            </a:r>
          </a:p>
        </p:txBody>
      </p:sp>
    </p:spTree>
    <p:extLst>
      <p:ext uri="{BB962C8B-B14F-4D97-AF65-F5344CB8AC3E}">
        <p14:creationId xmlns:p14="http://schemas.microsoft.com/office/powerpoint/2010/main" val="9735776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 Notification shall not be made:</a:t>
            </a:r>
          </a:p>
        </p:txBody>
      </p:sp>
      <p:sp>
        <p:nvSpPr>
          <p:cNvPr id="3" name="Content Placeholder 2"/>
          <p:cNvSpPr>
            <a:spLocks noGrp="1"/>
          </p:cNvSpPr>
          <p:nvPr>
            <p:ph idx="1"/>
          </p:nvPr>
        </p:nvSpPr>
        <p:spPr/>
        <p:txBody>
          <a:bodyPr/>
          <a:lstStyle/>
          <a:p>
            <a:pPr marL="0" indent="0">
              <a:buNone/>
            </a:pPr>
            <a:r>
              <a:rPr lang="en-US" dirty="0"/>
              <a:t>If the person to be notified is the primary person involved, the spouse of the primary person involved, or the significant other of the primary person involved; or when such notification could jeopardize the health and welfare of an individual involved. </a:t>
            </a:r>
          </a:p>
          <a:p>
            <a:pPr marL="0" indent="0">
              <a:buNone/>
            </a:pPr>
            <a:r>
              <a:rPr lang="en-US" dirty="0"/>
              <a:t>Notification to a person is not required when the report comes from such person or in the case of a death when the family is already aware of the death.</a:t>
            </a:r>
          </a:p>
        </p:txBody>
      </p:sp>
    </p:spTree>
    <p:extLst>
      <p:ext uri="{BB962C8B-B14F-4D97-AF65-F5344CB8AC3E}">
        <p14:creationId xmlns:p14="http://schemas.microsoft.com/office/powerpoint/2010/main" val="41428575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AB3DB-481C-4AEC-A385-7371B0959544}"/>
              </a:ext>
            </a:extLst>
          </p:cNvPr>
          <p:cNvSpPr>
            <a:spLocks noGrp="1"/>
          </p:cNvSpPr>
          <p:nvPr>
            <p:ph type="title"/>
          </p:nvPr>
        </p:nvSpPr>
        <p:spPr/>
        <p:txBody>
          <a:bodyPr/>
          <a:lstStyle/>
          <a:p>
            <a:pPr algn="ctr"/>
            <a:r>
              <a:rPr lang="en-US" dirty="0"/>
              <a:t>Reporting of alleged criminal acts</a:t>
            </a:r>
          </a:p>
        </p:txBody>
      </p:sp>
      <p:sp>
        <p:nvSpPr>
          <p:cNvPr id="3" name="Content Placeholder 2">
            <a:extLst>
              <a:ext uri="{FF2B5EF4-FFF2-40B4-BE49-F238E27FC236}">
                <a16:creationId xmlns:a16="http://schemas.microsoft.com/office/drawing/2014/main" id="{B4016E22-F3A9-4AD3-B21E-846F55342C8E}"/>
              </a:ext>
            </a:extLst>
          </p:cNvPr>
          <p:cNvSpPr>
            <a:spLocks noGrp="1"/>
          </p:cNvSpPr>
          <p:nvPr>
            <p:ph idx="1"/>
          </p:nvPr>
        </p:nvSpPr>
        <p:spPr/>
        <p:txBody>
          <a:bodyPr>
            <a:normAutofit fontScale="85000" lnSpcReduction="20000"/>
          </a:bodyPr>
          <a:lstStyle/>
          <a:p>
            <a:pPr marL="0" indent="0">
              <a:buNone/>
            </a:pPr>
            <a:r>
              <a:rPr lang="en-US" dirty="0"/>
              <a:t>(1) The provider shall immediately report to the law enforcement entity having</a:t>
            </a:r>
          </a:p>
          <a:p>
            <a:pPr marL="0" indent="0">
              <a:buNone/>
            </a:pPr>
            <a:r>
              <a:rPr lang="en-US" dirty="0"/>
              <a:t>jurisdiction of the location where the incident occurred, any allegation of a</a:t>
            </a:r>
          </a:p>
          <a:p>
            <a:pPr marL="0" indent="0">
              <a:buNone/>
            </a:pPr>
            <a:r>
              <a:rPr lang="en-US" dirty="0"/>
              <a:t>criminal act. The provider shall document the time, date, and name of person</a:t>
            </a:r>
          </a:p>
          <a:p>
            <a:pPr marL="0" indent="0">
              <a:buNone/>
            </a:pPr>
            <a:r>
              <a:rPr lang="en-US" dirty="0"/>
              <a:t>notified of the alleged criminal act. The county board shall ensure that the</a:t>
            </a:r>
          </a:p>
          <a:p>
            <a:pPr marL="0" indent="0">
              <a:buNone/>
            </a:pPr>
            <a:r>
              <a:rPr lang="en-US" dirty="0"/>
              <a:t>notification has been made.</a:t>
            </a:r>
          </a:p>
          <a:p>
            <a:pPr marL="0" indent="0">
              <a:buNone/>
            </a:pPr>
            <a:r>
              <a:rPr lang="en-US" dirty="0"/>
              <a:t>(2) The department shall immediately report to the Ohio state highway patrol, any</a:t>
            </a:r>
          </a:p>
          <a:p>
            <a:pPr marL="0" indent="0">
              <a:buNone/>
            </a:pPr>
            <a:r>
              <a:rPr lang="en-US" dirty="0"/>
              <a:t>allegation of a criminal act occurring at a developmental center. The department</a:t>
            </a:r>
          </a:p>
          <a:p>
            <a:pPr marL="0" indent="0">
              <a:buNone/>
            </a:pPr>
            <a:r>
              <a:rPr lang="en-US" dirty="0"/>
              <a:t>shall document the time, date, and name of person notified of the alleged</a:t>
            </a:r>
          </a:p>
          <a:p>
            <a:pPr marL="0" indent="0">
              <a:buNone/>
            </a:pPr>
            <a:r>
              <a:rPr lang="en-US" dirty="0"/>
              <a:t>criminal act.</a:t>
            </a:r>
          </a:p>
        </p:txBody>
      </p:sp>
    </p:spTree>
    <p:extLst>
      <p:ext uri="{BB962C8B-B14F-4D97-AF65-F5344CB8AC3E}">
        <p14:creationId xmlns:p14="http://schemas.microsoft.com/office/powerpoint/2010/main" val="2116082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85EF89-78C1-4B6B-9EC4-7785F9BA07EE}"/>
              </a:ext>
            </a:extLst>
          </p:cNvPr>
          <p:cNvSpPr>
            <a:spLocks noGrp="1"/>
          </p:cNvSpPr>
          <p:nvPr>
            <p:ph type="title"/>
          </p:nvPr>
        </p:nvSpPr>
        <p:spPr/>
        <p:txBody>
          <a:bodyPr>
            <a:normAutofit/>
          </a:bodyPr>
          <a:lstStyle/>
          <a:p>
            <a:pPr algn="ctr"/>
            <a:r>
              <a:rPr lang="en-US" sz="2000" dirty="0"/>
              <a:t>What is an MUI?</a:t>
            </a:r>
          </a:p>
        </p:txBody>
      </p:sp>
      <p:sp>
        <p:nvSpPr>
          <p:cNvPr id="3" name="Content Placeholder 2">
            <a:extLst>
              <a:ext uri="{FF2B5EF4-FFF2-40B4-BE49-F238E27FC236}">
                <a16:creationId xmlns:a16="http://schemas.microsoft.com/office/drawing/2014/main" id="{EB7281F2-685B-47CA-9ABC-DCDEB3BAC19B}"/>
              </a:ext>
            </a:extLst>
          </p:cNvPr>
          <p:cNvSpPr>
            <a:spLocks noGrp="1"/>
          </p:cNvSpPr>
          <p:nvPr>
            <p:ph idx="1"/>
          </p:nvPr>
        </p:nvSpPr>
        <p:spPr/>
        <p:txBody>
          <a:bodyPr>
            <a:normAutofit fontScale="85000" lnSpcReduction="10000"/>
          </a:bodyPr>
          <a:lstStyle/>
          <a:p>
            <a:r>
              <a:rPr lang="en-US" dirty="0"/>
              <a:t>The alleged, suspected or actual occurrence of an incident when there is reason to believe the health or welfare of an individual may be adversely affected or an individual may be placed at a reasonable risk of harm.</a:t>
            </a:r>
          </a:p>
          <a:p>
            <a:pPr marL="0" indent="0">
              <a:buNone/>
            </a:pPr>
            <a:r>
              <a:rPr lang="en-US" dirty="0"/>
              <a:t>	</a:t>
            </a:r>
            <a:r>
              <a:rPr lang="en-US" b="1" u="sng" dirty="0"/>
              <a:t>Purpose</a:t>
            </a:r>
          </a:p>
          <a:p>
            <a:pPr marL="0" indent="0">
              <a:buNone/>
            </a:pPr>
            <a:r>
              <a:rPr lang="en-US" dirty="0"/>
              <a:t>This rule establishes the requirements for addressing major unusual incidents and unusual incidents and implements a continuous quality improvement process to prevent or reduce the risk of harm to individuals.</a:t>
            </a:r>
          </a:p>
          <a:p>
            <a:pPr marL="0" indent="0">
              <a:buNone/>
            </a:pPr>
            <a:r>
              <a:rPr lang="en-US" dirty="0"/>
              <a:t>	</a:t>
            </a:r>
            <a:r>
              <a:rPr lang="en-US" b="1" u="sng" dirty="0"/>
              <a:t>Scope</a:t>
            </a:r>
          </a:p>
          <a:p>
            <a:pPr marL="0" indent="0">
              <a:buNone/>
            </a:pPr>
            <a:r>
              <a:rPr lang="en-US" dirty="0"/>
              <a:t>This rule applies to county boards, developmental centers, and providers of services to individuals with developmental disabilities.</a:t>
            </a:r>
          </a:p>
        </p:txBody>
      </p:sp>
    </p:spTree>
    <p:extLst>
      <p:ext uri="{BB962C8B-B14F-4D97-AF65-F5344CB8AC3E}">
        <p14:creationId xmlns:p14="http://schemas.microsoft.com/office/powerpoint/2010/main" val="3205317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8645F-F981-4B6E-8211-E09DB72A8C1C}"/>
              </a:ext>
            </a:extLst>
          </p:cNvPr>
          <p:cNvSpPr>
            <a:spLocks noGrp="1"/>
          </p:cNvSpPr>
          <p:nvPr>
            <p:ph type="title"/>
          </p:nvPr>
        </p:nvSpPr>
        <p:spPr/>
        <p:txBody>
          <a:bodyPr/>
          <a:lstStyle/>
          <a:p>
            <a:pPr algn="ctr"/>
            <a:r>
              <a:rPr lang="en-US" dirty="0"/>
              <a:t>Abused or neglected children</a:t>
            </a:r>
          </a:p>
        </p:txBody>
      </p:sp>
      <p:sp>
        <p:nvSpPr>
          <p:cNvPr id="3" name="Content Placeholder 2">
            <a:extLst>
              <a:ext uri="{FF2B5EF4-FFF2-40B4-BE49-F238E27FC236}">
                <a16:creationId xmlns:a16="http://schemas.microsoft.com/office/drawing/2014/main" id="{92E21720-45A0-4026-9A3B-3073E8A71602}"/>
              </a:ext>
            </a:extLst>
          </p:cNvPr>
          <p:cNvSpPr>
            <a:spLocks noGrp="1"/>
          </p:cNvSpPr>
          <p:nvPr>
            <p:ph idx="1"/>
          </p:nvPr>
        </p:nvSpPr>
        <p:spPr/>
        <p:txBody>
          <a:bodyPr/>
          <a:lstStyle/>
          <a:p>
            <a:pPr marL="0" indent="0">
              <a:buNone/>
            </a:pPr>
            <a:r>
              <a:rPr lang="en-US" dirty="0"/>
              <a:t>All allegations of abuse or neglect as defined in sections 2151.03 and 2151.031 of the</a:t>
            </a:r>
          </a:p>
          <a:p>
            <a:pPr marL="0" indent="0">
              <a:buNone/>
            </a:pPr>
            <a:r>
              <a:rPr lang="en-US" dirty="0"/>
              <a:t>Revised Code of an individual under the age of twenty-one years shall be immediately</a:t>
            </a:r>
          </a:p>
          <a:p>
            <a:pPr marL="0" indent="0">
              <a:buNone/>
            </a:pPr>
            <a:r>
              <a:rPr lang="en-US" dirty="0"/>
              <a:t>reported to the local public children's services agency. The notification may be made</a:t>
            </a:r>
          </a:p>
          <a:p>
            <a:pPr marL="0" indent="0">
              <a:buNone/>
            </a:pPr>
            <a:r>
              <a:rPr lang="en-US" dirty="0"/>
              <a:t>by the provider or the county board. The county board shall ensure that the notification</a:t>
            </a:r>
          </a:p>
          <a:p>
            <a:pPr marL="0" indent="0">
              <a:buNone/>
            </a:pPr>
            <a:r>
              <a:rPr lang="en-US" dirty="0"/>
              <a:t>has been made.</a:t>
            </a:r>
          </a:p>
        </p:txBody>
      </p:sp>
    </p:spTree>
    <p:extLst>
      <p:ext uri="{BB962C8B-B14F-4D97-AF65-F5344CB8AC3E}">
        <p14:creationId xmlns:p14="http://schemas.microsoft.com/office/powerpoint/2010/main" val="5145938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72832-894D-4BD8-874A-DDAC65C8A3D6}"/>
              </a:ext>
            </a:extLst>
          </p:cNvPr>
          <p:cNvSpPr>
            <a:spLocks noGrp="1"/>
          </p:cNvSpPr>
          <p:nvPr>
            <p:ph type="title"/>
          </p:nvPr>
        </p:nvSpPr>
        <p:spPr/>
        <p:txBody>
          <a:bodyPr/>
          <a:lstStyle/>
          <a:p>
            <a:pPr algn="ctr"/>
            <a:r>
              <a:rPr lang="en-US" dirty="0"/>
              <a:t>Cooperating with a MUI Investigation</a:t>
            </a:r>
          </a:p>
        </p:txBody>
      </p:sp>
      <p:sp>
        <p:nvSpPr>
          <p:cNvPr id="3" name="Content Placeholder 2">
            <a:extLst>
              <a:ext uri="{FF2B5EF4-FFF2-40B4-BE49-F238E27FC236}">
                <a16:creationId xmlns:a16="http://schemas.microsoft.com/office/drawing/2014/main" id="{ED2CFAD4-4863-4A20-BFAE-CD03DE25227D}"/>
              </a:ext>
            </a:extLst>
          </p:cNvPr>
          <p:cNvSpPr>
            <a:spLocks noGrp="1"/>
          </p:cNvSpPr>
          <p:nvPr>
            <p:ph idx="1"/>
          </p:nvPr>
        </p:nvSpPr>
        <p:spPr/>
        <p:txBody>
          <a:bodyPr/>
          <a:lstStyle/>
          <a:p>
            <a:pPr marL="0" indent="0">
              <a:buNone/>
            </a:pPr>
            <a:r>
              <a:rPr lang="en-US" dirty="0"/>
              <a:t>All developmental disabilities employees shall cooperate with administrative</a:t>
            </a:r>
          </a:p>
          <a:p>
            <a:pPr marL="0" indent="0">
              <a:buNone/>
            </a:pPr>
            <a:r>
              <a:rPr lang="en-US" dirty="0"/>
              <a:t>investigations conducted by entities authorized to conduct investigations.</a:t>
            </a:r>
          </a:p>
          <a:p>
            <a:pPr marL="0" indent="0">
              <a:buNone/>
            </a:pPr>
            <a:r>
              <a:rPr lang="en-US" dirty="0"/>
              <a:t>Providers and county boards shall respond to requests for information within</a:t>
            </a:r>
          </a:p>
          <a:p>
            <a:pPr marL="0" indent="0">
              <a:buNone/>
            </a:pPr>
            <a:r>
              <a:rPr lang="en-US" dirty="0"/>
              <a:t>the time frame requested. The time frames identified shall be reasonable.</a:t>
            </a:r>
          </a:p>
        </p:txBody>
      </p:sp>
    </p:spTree>
    <p:extLst>
      <p:ext uri="{BB962C8B-B14F-4D97-AF65-F5344CB8AC3E}">
        <p14:creationId xmlns:p14="http://schemas.microsoft.com/office/powerpoint/2010/main" val="19009839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5E9C1-74B3-4369-8B82-4D655703628F}"/>
              </a:ext>
            </a:extLst>
          </p:cNvPr>
          <p:cNvSpPr>
            <a:spLocks noGrp="1"/>
          </p:cNvSpPr>
          <p:nvPr>
            <p:ph type="title"/>
          </p:nvPr>
        </p:nvSpPr>
        <p:spPr/>
        <p:txBody>
          <a:bodyPr/>
          <a:lstStyle/>
          <a:p>
            <a:r>
              <a:rPr lang="en-US" dirty="0"/>
              <a:t>Review, prevention, and closure of major unusual incidents: Agency Provider</a:t>
            </a:r>
          </a:p>
        </p:txBody>
      </p:sp>
      <p:sp>
        <p:nvSpPr>
          <p:cNvPr id="3" name="Content Placeholder 2">
            <a:extLst>
              <a:ext uri="{FF2B5EF4-FFF2-40B4-BE49-F238E27FC236}">
                <a16:creationId xmlns:a16="http://schemas.microsoft.com/office/drawing/2014/main" id="{7854E613-BCCC-476A-8FBC-AF5E097C9F61}"/>
              </a:ext>
            </a:extLst>
          </p:cNvPr>
          <p:cNvSpPr>
            <a:spLocks noGrp="1"/>
          </p:cNvSpPr>
          <p:nvPr>
            <p:ph idx="1"/>
          </p:nvPr>
        </p:nvSpPr>
        <p:spPr/>
        <p:txBody>
          <a:bodyPr>
            <a:normAutofit/>
          </a:bodyPr>
          <a:lstStyle/>
          <a:p>
            <a:pPr marL="0" indent="0">
              <a:buNone/>
            </a:pPr>
            <a:r>
              <a:rPr lang="en-US" dirty="0"/>
              <a:t>Agency providers shall implement a written procedure for the internal review of</a:t>
            </a:r>
          </a:p>
          <a:p>
            <a:pPr marL="0" indent="0">
              <a:buNone/>
            </a:pPr>
            <a:r>
              <a:rPr lang="en-US" dirty="0"/>
              <a:t>all major unusual incidents and shall be responsible for taking all reasonable</a:t>
            </a:r>
          </a:p>
          <a:p>
            <a:pPr marL="0" indent="0">
              <a:buNone/>
            </a:pPr>
            <a:r>
              <a:rPr lang="en-US" dirty="0"/>
              <a:t>steps necessary to prevent the recurrence of major unusual incidents. The</a:t>
            </a:r>
          </a:p>
          <a:p>
            <a:pPr marL="0" indent="0">
              <a:buNone/>
            </a:pPr>
            <a:r>
              <a:rPr lang="en-US" dirty="0"/>
              <a:t>written procedure shall require senior management of the agency provider to</a:t>
            </a:r>
          </a:p>
          <a:p>
            <a:pPr marL="0" indent="0">
              <a:buNone/>
            </a:pPr>
            <a:r>
              <a:rPr lang="en-US" dirty="0"/>
              <a:t>be informed within two working days following the day staff become aware of</a:t>
            </a:r>
          </a:p>
          <a:p>
            <a:pPr marL="0" indent="0">
              <a:buNone/>
            </a:pPr>
            <a:r>
              <a:rPr lang="en-US" dirty="0"/>
              <a:t>a potential or determined major unusual incident involving misappropriation,</a:t>
            </a:r>
          </a:p>
          <a:p>
            <a:pPr marL="0" indent="0">
              <a:buNone/>
            </a:pPr>
            <a:r>
              <a:rPr lang="en-US" dirty="0"/>
              <a:t>neglect, physical abuse, or sexual abuse.</a:t>
            </a:r>
          </a:p>
        </p:txBody>
      </p:sp>
    </p:spTree>
    <p:extLst>
      <p:ext uri="{BB962C8B-B14F-4D97-AF65-F5344CB8AC3E}">
        <p14:creationId xmlns:p14="http://schemas.microsoft.com/office/powerpoint/2010/main" val="27963712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5EA61-C5E4-4912-81B8-5AFA09FE5CE3}"/>
              </a:ext>
            </a:extLst>
          </p:cNvPr>
          <p:cNvSpPr>
            <a:spLocks noGrp="1"/>
          </p:cNvSpPr>
          <p:nvPr>
            <p:ph type="title"/>
          </p:nvPr>
        </p:nvSpPr>
        <p:spPr/>
        <p:txBody>
          <a:bodyPr/>
          <a:lstStyle/>
          <a:p>
            <a:r>
              <a:rPr lang="en-US" dirty="0"/>
              <a:t>Review, prevention, and closure of major unusual incidents: Team Members</a:t>
            </a:r>
          </a:p>
        </p:txBody>
      </p:sp>
      <p:sp>
        <p:nvSpPr>
          <p:cNvPr id="3" name="Content Placeholder 2">
            <a:extLst>
              <a:ext uri="{FF2B5EF4-FFF2-40B4-BE49-F238E27FC236}">
                <a16:creationId xmlns:a16="http://schemas.microsoft.com/office/drawing/2014/main" id="{A1BADBB0-903F-442F-9BF7-A75362490E2B}"/>
              </a:ext>
            </a:extLst>
          </p:cNvPr>
          <p:cNvSpPr>
            <a:spLocks noGrp="1"/>
          </p:cNvSpPr>
          <p:nvPr>
            <p:ph idx="1"/>
          </p:nvPr>
        </p:nvSpPr>
        <p:spPr/>
        <p:txBody>
          <a:bodyPr>
            <a:normAutofit/>
          </a:bodyPr>
          <a:lstStyle/>
          <a:p>
            <a:pPr marL="0" indent="0">
              <a:buNone/>
            </a:pPr>
            <a:r>
              <a:rPr lang="en-US" dirty="0"/>
              <a:t>Members of an individual's team shall ensure that risks associated with major unusual incidents are addressed in the individual plan or individual service plan of each individual affected and collaborate on the development of preventive measures to address the causes and contributing factors to the major unusual incident. The team members shall jointly determine what constitutes reasonable steps necessary to prevent the recurrence of major unusual incidents. If there is no service and support administrator, team, qualified intellectual disability professional, or agency provider involved with the individual, a county board designee shall ensure that reasonably possible preventive measures are fully implemented.</a:t>
            </a:r>
          </a:p>
        </p:txBody>
      </p:sp>
    </p:spTree>
    <p:extLst>
      <p:ext uri="{BB962C8B-B14F-4D97-AF65-F5344CB8AC3E}">
        <p14:creationId xmlns:p14="http://schemas.microsoft.com/office/powerpoint/2010/main" val="39479343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BA1B4-8808-4055-BC56-9A3B9B1AC9B9}"/>
              </a:ext>
            </a:extLst>
          </p:cNvPr>
          <p:cNvSpPr>
            <a:spLocks noGrp="1"/>
          </p:cNvSpPr>
          <p:nvPr>
            <p:ph type="title"/>
          </p:nvPr>
        </p:nvSpPr>
        <p:spPr/>
        <p:txBody>
          <a:bodyPr/>
          <a:lstStyle/>
          <a:p>
            <a:pPr algn="ctr"/>
            <a:r>
              <a:rPr lang="en-US" dirty="0"/>
              <a:t>MUI Abuser Register </a:t>
            </a:r>
          </a:p>
        </p:txBody>
      </p:sp>
      <p:sp>
        <p:nvSpPr>
          <p:cNvPr id="3" name="Content Placeholder 2">
            <a:extLst>
              <a:ext uri="{FF2B5EF4-FFF2-40B4-BE49-F238E27FC236}">
                <a16:creationId xmlns:a16="http://schemas.microsoft.com/office/drawing/2014/main" id="{647EC6AD-5DEA-4B54-A4F5-5A4C8CCB01D8}"/>
              </a:ext>
            </a:extLst>
          </p:cNvPr>
          <p:cNvSpPr>
            <a:spLocks noGrp="1"/>
          </p:cNvSpPr>
          <p:nvPr>
            <p:ph idx="1"/>
          </p:nvPr>
        </p:nvSpPr>
        <p:spPr/>
        <p:txBody>
          <a:bodyPr>
            <a:normAutofit fontScale="92500" lnSpcReduction="20000"/>
          </a:bodyPr>
          <a:lstStyle/>
          <a:p>
            <a:pPr marL="0" indent="0">
              <a:buNone/>
            </a:pPr>
            <a:r>
              <a:rPr lang="en-US" dirty="0"/>
              <a:t>The Ohio Department of Developmental Disabilities (“department”) maintains an Abuser Registry (“registry”), which is a list of employees who the department has determined have committed one of the </a:t>
            </a:r>
            <a:r>
              <a:rPr lang="en-US"/>
              <a:t>registry offenses. </a:t>
            </a:r>
            <a:r>
              <a:rPr lang="en-US" dirty="0"/>
              <a:t>The developmental disabilities (DD) employees that may be placed on the registry include: department employees, county board of developmental disabilities employees, independent providers under Ohio Revised Code (R.C.) section 5123.16, an employee providing specialized services to an individual with a developmental disability, including an entity licensed or certified by the department.</a:t>
            </a:r>
          </a:p>
          <a:p>
            <a:pPr marL="0" indent="0">
              <a:buNone/>
            </a:pPr>
            <a:endParaRPr lang="en-US" dirty="0"/>
          </a:p>
          <a:p>
            <a:pPr marL="0" indent="0">
              <a:buNone/>
            </a:pPr>
            <a:r>
              <a:rPr lang="en-US" dirty="0"/>
              <a:t>If your name is placed on the registry you are barred from employment as a DD employee in the state of Ohio.</a:t>
            </a:r>
          </a:p>
        </p:txBody>
      </p:sp>
    </p:spTree>
    <p:extLst>
      <p:ext uri="{BB962C8B-B14F-4D97-AF65-F5344CB8AC3E}">
        <p14:creationId xmlns:p14="http://schemas.microsoft.com/office/powerpoint/2010/main" val="2799118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6C5C5-3A13-476C-BA38-985570818F95}"/>
              </a:ext>
            </a:extLst>
          </p:cNvPr>
          <p:cNvSpPr>
            <a:spLocks noGrp="1"/>
          </p:cNvSpPr>
          <p:nvPr>
            <p:ph type="title"/>
          </p:nvPr>
        </p:nvSpPr>
        <p:spPr/>
        <p:txBody>
          <a:bodyPr>
            <a:normAutofit fontScale="90000"/>
          </a:bodyPr>
          <a:lstStyle/>
          <a:p>
            <a:r>
              <a:rPr lang="en-US" dirty="0"/>
              <a:t> other state agencies require employers to check the registry, placement may also prohibit:</a:t>
            </a:r>
          </a:p>
        </p:txBody>
      </p:sp>
      <p:sp>
        <p:nvSpPr>
          <p:cNvPr id="3" name="Content Placeholder 2">
            <a:extLst>
              <a:ext uri="{FF2B5EF4-FFF2-40B4-BE49-F238E27FC236}">
                <a16:creationId xmlns:a16="http://schemas.microsoft.com/office/drawing/2014/main" id="{11482CDA-C50F-4B47-92DB-539AD4F77853}"/>
              </a:ext>
            </a:extLst>
          </p:cNvPr>
          <p:cNvSpPr>
            <a:spLocks noGrp="1"/>
          </p:cNvSpPr>
          <p:nvPr>
            <p:ph idx="1"/>
          </p:nvPr>
        </p:nvSpPr>
        <p:spPr/>
        <p:txBody>
          <a:bodyPr>
            <a:normAutofit lnSpcReduction="10000"/>
          </a:bodyPr>
          <a:lstStyle/>
          <a:p>
            <a:pPr marL="0" indent="0">
              <a:buNone/>
            </a:pPr>
            <a:r>
              <a:rPr lang="en-US" dirty="0"/>
              <a:t>(1) being employed by a Medicaid agency, being an owner (five percent or more) of an agency or having a Medicaid Provider Agreement as a non-agency provider;</a:t>
            </a:r>
          </a:p>
          <a:p>
            <a:pPr marL="0" indent="0">
              <a:buNone/>
            </a:pPr>
            <a:endParaRPr lang="en-US" dirty="0"/>
          </a:p>
          <a:p>
            <a:pPr marL="0" indent="0">
              <a:buNone/>
            </a:pPr>
            <a:r>
              <a:rPr lang="en-US" dirty="0"/>
              <a:t>(2) being in a position to provide Ombudsman services or direct care services to anyone enrolled in a program administered by the Ohio Department of Aging; and</a:t>
            </a:r>
          </a:p>
          <a:p>
            <a:pPr marL="0" indent="0">
              <a:buNone/>
            </a:pPr>
            <a:endParaRPr lang="en-US" dirty="0"/>
          </a:p>
          <a:p>
            <a:pPr marL="0" indent="0">
              <a:buNone/>
            </a:pPr>
            <a:r>
              <a:rPr lang="en-US" dirty="0"/>
              <a:t>(3) being employed by a home health agency, a nursing home, or residential care facility in a direct care position.</a:t>
            </a:r>
          </a:p>
        </p:txBody>
      </p:sp>
    </p:spTree>
    <p:extLst>
      <p:ext uri="{BB962C8B-B14F-4D97-AF65-F5344CB8AC3E}">
        <p14:creationId xmlns:p14="http://schemas.microsoft.com/office/powerpoint/2010/main" val="25719111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A298F-4341-4CB6-B33A-4B5DCCD38FEE}"/>
              </a:ext>
            </a:extLst>
          </p:cNvPr>
          <p:cNvSpPr>
            <a:spLocks noGrp="1"/>
          </p:cNvSpPr>
          <p:nvPr>
            <p:ph type="title"/>
          </p:nvPr>
        </p:nvSpPr>
        <p:spPr/>
        <p:txBody>
          <a:bodyPr/>
          <a:lstStyle/>
          <a:p>
            <a:pPr algn="ctr"/>
            <a:r>
              <a:rPr lang="en-US" dirty="0"/>
              <a:t>Registry Offenses:</a:t>
            </a:r>
          </a:p>
        </p:txBody>
      </p:sp>
      <p:sp>
        <p:nvSpPr>
          <p:cNvPr id="3" name="Content Placeholder 2">
            <a:extLst>
              <a:ext uri="{FF2B5EF4-FFF2-40B4-BE49-F238E27FC236}">
                <a16:creationId xmlns:a16="http://schemas.microsoft.com/office/drawing/2014/main" id="{66A8A37F-2648-43BE-B2BA-47C2DB0B7837}"/>
              </a:ext>
            </a:extLst>
          </p:cNvPr>
          <p:cNvSpPr>
            <a:spLocks noGrp="1"/>
          </p:cNvSpPr>
          <p:nvPr>
            <p:ph idx="1"/>
          </p:nvPr>
        </p:nvSpPr>
        <p:spPr>
          <a:xfrm>
            <a:off x="1451579" y="1853754"/>
            <a:ext cx="9603275" cy="4252756"/>
          </a:xfrm>
        </p:spPr>
        <p:txBody>
          <a:bodyPr>
            <a:normAutofit fontScale="70000" lnSpcReduction="20000"/>
          </a:bodyPr>
          <a:lstStyle/>
          <a:p>
            <a:r>
              <a:rPr lang="en-US" b="1" u="sng" dirty="0"/>
              <a:t>Physical Abuse </a:t>
            </a:r>
            <a:r>
              <a:rPr lang="en-US" dirty="0"/>
              <a:t>- the use of any physical force that could reasonably be expected to result in physical harm.</a:t>
            </a:r>
          </a:p>
          <a:p>
            <a:r>
              <a:rPr lang="en-US" b="1" u="sng" dirty="0"/>
              <a:t>Sexual Abuse </a:t>
            </a:r>
            <a:r>
              <a:rPr lang="en-US" dirty="0"/>
              <a:t>- unlawful sexual conduct (unprivileged intercourse or other sexual penetration) and unlawful sexual contact (unprivileged touching of another’s erogenous zone).</a:t>
            </a:r>
          </a:p>
          <a:p>
            <a:r>
              <a:rPr lang="en-US" b="1" u="sng" dirty="0"/>
              <a:t>Verbal Abuse </a:t>
            </a:r>
            <a:r>
              <a:rPr lang="en-US" dirty="0"/>
              <a:t>- purposely using words to threaten, coerce, intimidate, harass, or humiliate an individual.</a:t>
            </a:r>
          </a:p>
          <a:p>
            <a:r>
              <a:rPr lang="en-US" b="1" u="sng" dirty="0"/>
              <a:t>Prohibited Sexual Relations- </a:t>
            </a:r>
            <a:r>
              <a:rPr lang="en-US" dirty="0"/>
              <a:t>Consensual touching of an erogenous zone for sexual gratification and the individual is in the employee’s care and the individual is not the employee’s spouse.</a:t>
            </a:r>
          </a:p>
          <a:p>
            <a:r>
              <a:rPr lang="en-US" b="1" u="sng" dirty="0"/>
              <a:t>Neglect</a:t>
            </a:r>
            <a:r>
              <a:rPr lang="en-US" dirty="0"/>
              <a:t> - when there is a duty to do so, failing to provide an individual with any treatment, care, goods, or services necessary to maintain the health or safety of the individual.</a:t>
            </a:r>
          </a:p>
          <a:p>
            <a:r>
              <a:rPr lang="en-US" b="1" u="sng" dirty="0"/>
              <a:t>Misappropriation (Theft) </a:t>
            </a:r>
            <a:r>
              <a:rPr lang="en-US" dirty="0"/>
              <a:t>- obtaining the property of an individual or individuals, without consent, with a combined value of at least $100. Theft of the individual’s prescribed medication, check, credit card, ATM card and the like of any monetary value are also registry offenses.</a:t>
            </a:r>
          </a:p>
          <a:p>
            <a:r>
              <a:rPr lang="en-US" b="1" u="sng" dirty="0"/>
              <a:t>Failure to Report Abuse, Neglect, or Misappropriation </a:t>
            </a:r>
            <a:r>
              <a:rPr lang="en-US" dirty="0"/>
              <a:t>- the employee unreasonably does not report abuse, neglect, or misappropriation of the property of a person with developmental disabilities, or the substantial risk to such an individual of abuse, neglect, or misappropriation, when the employee should know that their non-reporting will result in a substantial risk of harm to such individual.</a:t>
            </a:r>
          </a:p>
        </p:txBody>
      </p:sp>
    </p:spTree>
    <p:extLst>
      <p:ext uri="{BB962C8B-B14F-4D97-AF65-F5344CB8AC3E}">
        <p14:creationId xmlns:p14="http://schemas.microsoft.com/office/powerpoint/2010/main" val="37268132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C2B380-4E31-4610-8EF8-597B9493D83C}"/>
              </a:ext>
            </a:extLst>
          </p:cNvPr>
          <p:cNvSpPr>
            <a:spLocks noGrp="1"/>
          </p:cNvSpPr>
          <p:nvPr>
            <p:ph type="title"/>
          </p:nvPr>
        </p:nvSpPr>
        <p:spPr/>
        <p:txBody>
          <a:bodyPr/>
          <a:lstStyle/>
          <a:p>
            <a:pPr algn="ctr"/>
            <a:r>
              <a:rPr lang="en-US" dirty="0"/>
              <a:t>Health and Welfare Alerts</a:t>
            </a:r>
          </a:p>
        </p:txBody>
      </p:sp>
      <p:sp>
        <p:nvSpPr>
          <p:cNvPr id="3" name="Content Placeholder 2">
            <a:extLst>
              <a:ext uri="{FF2B5EF4-FFF2-40B4-BE49-F238E27FC236}">
                <a16:creationId xmlns:a16="http://schemas.microsoft.com/office/drawing/2014/main" id="{E0FAFDA1-3633-4A6C-BC3E-72F33529049E}"/>
              </a:ext>
            </a:extLst>
          </p:cNvPr>
          <p:cNvSpPr>
            <a:spLocks noGrp="1"/>
          </p:cNvSpPr>
          <p:nvPr>
            <p:ph idx="1"/>
          </p:nvPr>
        </p:nvSpPr>
        <p:spPr>
          <a:xfrm>
            <a:off x="1451579" y="2015733"/>
            <a:ext cx="9603275" cy="684938"/>
          </a:xfrm>
        </p:spPr>
        <p:txBody>
          <a:bodyPr>
            <a:normAutofit fontScale="92500" lnSpcReduction="20000"/>
          </a:bodyPr>
          <a:lstStyle/>
          <a:p>
            <a:r>
              <a:rPr lang="en-US" dirty="0"/>
              <a:t>Ohio Administrative Code 5123-17-02 requires all developmental disabilities employees to review Health and Welfare Alerts released by DODD as part of annual training. </a:t>
            </a:r>
          </a:p>
        </p:txBody>
      </p:sp>
      <p:sp>
        <p:nvSpPr>
          <p:cNvPr id="5" name="TextBox 4">
            <a:extLst>
              <a:ext uri="{FF2B5EF4-FFF2-40B4-BE49-F238E27FC236}">
                <a16:creationId xmlns:a16="http://schemas.microsoft.com/office/drawing/2014/main" id="{123FB2E0-D42C-4C17-AC01-BA8B76D30B74}"/>
              </a:ext>
            </a:extLst>
          </p:cNvPr>
          <p:cNvSpPr txBox="1"/>
          <p:nvPr/>
        </p:nvSpPr>
        <p:spPr>
          <a:xfrm>
            <a:off x="1451578" y="3059668"/>
            <a:ext cx="4644421" cy="2031325"/>
          </a:xfrm>
          <a:prstGeom prst="rect">
            <a:avLst/>
          </a:prstGeom>
          <a:noFill/>
        </p:spPr>
        <p:txBody>
          <a:bodyPr wrap="square" rtlCol="0">
            <a:spAutoFit/>
          </a:bodyPr>
          <a:lstStyle/>
          <a:p>
            <a:endParaRPr lang="en-US" b="1" u="sng" dirty="0"/>
          </a:p>
          <a:p>
            <a:r>
              <a:rPr lang="en-US" b="1" u="sng" dirty="0"/>
              <a:t>2024 Alerts</a:t>
            </a:r>
          </a:p>
          <a:p>
            <a:pPr marL="285750" indent="-285750">
              <a:buFont typeface="Arial" panose="020B0604020202020204" pitchFamily="34" charset="0"/>
              <a:buChar char="•"/>
            </a:pPr>
            <a:r>
              <a:rPr lang="en-US" dirty="0"/>
              <a:t>Winter Weather #52-1-24</a:t>
            </a:r>
          </a:p>
          <a:p>
            <a:pPr marL="285750" indent="-285750">
              <a:buFont typeface="Arial" panose="020B0604020202020204" pitchFamily="34" charset="0"/>
              <a:buChar char="•"/>
            </a:pPr>
            <a:r>
              <a:rPr lang="en-US" dirty="0"/>
              <a:t>Summer Safety #02-05-24</a:t>
            </a:r>
          </a:p>
          <a:p>
            <a:pPr marL="285750" indent="-285750">
              <a:buFont typeface="Arial" panose="020B0604020202020204" pitchFamily="34" charset="0"/>
              <a:buChar char="•"/>
            </a:pPr>
            <a:r>
              <a:rPr lang="en-US" dirty="0"/>
              <a:t>Recognizing and Responding to Medical Emergencies #51-7-24					Winter Weather #52-2-23 	</a:t>
            </a:r>
          </a:p>
        </p:txBody>
      </p:sp>
      <p:sp>
        <p:nvSpPr>
          <p:cNvPr id="6" name="TextBox 5">
            <a:extLst>
              <a:ext uri="{FF2B5EF4-FFF2-40B4-BE49-F238E27FC236}">
                <a16:creationId xmlns:a16="http://schemas.microsoft.com/office/drawing/2014/main" id="{3CB0FC43-E9B5-4A15-A4A5-E2EF5A5DBE08}"/>
              </a:ext>
            </a:extLst>
          </p:cNvPr>
          <p:cNvSpPr txBox="1"/>
          <p:nvPr/>
        </p:nvSpPr>
        <p:spPr>
          <a:xfrm>
            <a:off x="6368902" y="3317358"/>
            <a:ext cx="4523920" cy="2031325"/>
          </a:xfrm>
          <a:prstGeom prst="rect">
            <a:avLst/>
          </a:prstGeom>
          <a:noFill/>
        </p:spPr>
        <p:txBody>
          <a:bodyPr wrap="square" rtlCol="0">
            <a:spAutoFit/>
          </a:bodyPr>
          <a:lstStyle/>
          <a:p>
            <a:r>
              <a:rPr lang="en-US" b="1" u="sng" dirty="0"/>
              <a:t>2023 Alerts</a:t>
            </a:r>
          </a:p>
          <a:p>
            <a:pPr marL="285750" indent="-285750">
              <a:buFont typeface="Arial" panose="020B0604020202020204" pitchFamily="34" charset="0"/>
              <a:buChar char="•"/>
            </a:pPr>
            <a:r>
              <a:rPr lang="en-US" dirty="0"/>
              <a:t>Summer Safety Alert #02-06-230</a:t>
            </a:r>
          </a:p>
          <a:p>
            <a:pPr marL="285750" indent="-285750">
              <a:buFont typeface="Arial" panose="020B0604020202020204" pitchFamily="34" charset="0"/>
              <a:buChar char="•"/>
            </a:pPr>
            <a:r>
              <a:rPr lang="en-US" dirty="0"/>
              <a:t>Dehydration #34-03-23</a:t>
            </a:r>
          </a:p>
          <a:p>
            <a:pPr marL="285750" indent="-285750">
              <a:buFont typeface="Arial" panose="020B0604020202020204" pitchFamily="34" charset="0"/>
              <a:buChar char="•"/>
            </a:pPr>
            <a:r>
              <a:rPr lang="en-US" dirty="0"/>
              <a:t>Winter Weather #52-2-23</a:t>
            </a:r>
          </a:p>
          <a:p>
            <a:pPr marL="285750" indent="-285750">
              <a:buFont typeface="Arial" panose="020B0604020202020204" pitchFamily="34" charset="0"/>
              <a:buChar char="•"/>
            </a:pPr>
            <a:r>
              <a:rPr lang="en-US" dirty="0"/>
              <a:t>Prevent Chocking #18-08-23</a:t>
            </a:r>
          </a:p>
          <a:p>
            <a:pPr marL="285750" indent="-285750">
              <a:buFont typeface="Arial" panose="020B0604020202020204" pitchFamily="34" charset="0"/>
              <a:buChar char="•"/>
            </a:pPr>
            <a:r>
              <a:rPr lang="en-US" dirty="0"/>
              <a:t>Constipation &amp; Bowel Obstruction #72-11-23</a:t>
            </a:r>
          </a:p>
        </p:txBody>
      </p:sp>
    </p:spTree>
    <p:extLst>
      <p:ext uri="{BB962C8B-B14F-4D97-AF65-F5344CB8AC3E}">
        <p14:creationId xmlns:p14="http://schemas.microsoft.com/office/powerpoint/2010/main" val="27871644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89547-3AA7-411F-9B8B-1A50D8182D28}"/>
              </a:ext>
            </a:extLst>
          </p:cNvPr>
          <p:cNvSpPr>
            <a:spLocks noGrp="1"/>
          </p:cNvSpPr>
          <p:nvPr>
            <p:ph type="title"/>
          </p:nvPr>
        </p:nvSpPr>
        <p:spPr/>
        <p:txBody>
          <a:bodyPr/>
          <a:lstStyle/>
          <a:p>
            <a:pPr algn="ctr"/>
            <a:r>
              <a:rPr lang="en-US" dirty="0"/>
              <a:t>Richland County MUI Department</a:t>
            </a:r>
          </a:p>
        </p:txBody>
      </p:sp>
      <p:sp>
        <p:nvSpPr>
          <p:cNvPr id="3" name="Content Placeholder 2">
            <a:extLst>
              <a:ext uri="{FF2B5EF4-FFF2-40B4-BE49-F238E27FC236}">
                <a16:creationId xmlns:a16="http://schemas.microsoft.com/office/drawing/2014/main" id="{BECB948A-FA53-46DC-9769-63F3850E689B}"/>
              </a:ext>
            </a:extLst>
          </p:cNvPr>
          <p:cNvSpPr>
            <a:spLocks noGrp="1"/>
          </p:cNvSpPr>
          <p:nvPr>
            <p:ph idx="1"/>
          </p:nvPr>
        </p:nvSpPr>
        <p:spPr/>
        <p:txBody>
          <a:bodyPr>
            <a:normAutofit/>
          </a:bodyPr>
          <a:lstStyle/>
          <a:p>
            <a:r>
              <a:rPr lang="en-US" dirty="0"/>
              <a:t>Nick Shaffer- Richland County</a:t>
            </a:r>
          </a:p>
          <a:p>
            <a:pPr lvl="1"/>
            <a:r>
              <a:rPr lang="en-US" dirty="0"/>
              <a:t>Office: 419-774-4374</a:t>
            </a:r>
          </a:p>
          <a:p>
            <a:pPr lvl="1"/>
            <a:r>
              <a:rPr lang="en-US" dirty="0"/>
              <a:t>Cell: 419-544-1873</a:t>
            </a:r>
          </a:p>
          <a:p>
            <a:pPr lvl="1"/>
            <a:r>
              <a:rPr lang="en-US" dirty="0"/>
              <a:t>Email: nshaffer@rnewhope.org</a:t>
            </a:r>
          </a:p>
          <a:p>
            <a:r>
              <a:rPr lang="en-US" dirty="0"/>
              <a:t>Brad Eith- Richland County</a:t>
            </a:r>
          </a:p>
          <a:p>
            <a:pPr lvl="1"/>
            <a:r>
              <a:rPr lang="en-US" dirty="0"/>
              <a:t>Office: 419-774-4230</a:t>
            </a:r>
          </a:p>
          <a:p>
            <a:pPr lvl="1"/>
            <a:r>
              <a:rPr lang="en-US" dirty="0"/>
              <a:t>Cell: 419-544-1775</a:t>
            </a:r>
          </a:p>
          <a:p>
            <a:pPr lvl="1"/>
            <a:r>
              <a:rPr lang="en-US" dirty="0"/>
              <a:t>Email: beith@rnewhope.org</a:t>
            </a:r>
          </a:p>
        </p:txBody>
      </p:sp>
    </p:spTree>
    <p:extLst>
      <p:ext uri="{BB962C8B-B14F-4D97-AF65-F5344CB8AC3E}">
        <p14:creationId xmlns:p14="http://schemas.microsoft.com/office/powerpoint/2010/main" val="1732759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Rights of persons with a developmental disability</a:t>
            </a:r>
          </a:p>
        </p:txBody>
      </p:sp>
      <p:sp>
        <p:nvSpPr>
          <p:cNvPr id="3" name="Content Placeholder 2"/>
          <p:cNvSpPr>
            <a:spLocks noGrp="1"/>
          </p:cNvSpPr>
          <p:nvPr>
            <p:ph idx="1"/>
          </p:nvPr>
        </p:nvSpPr>
        <p:spPr>
          <a:xfrm>
            <a:off x="1451579" y="1853754"/>
            <a:ext cx="9603275" cy="4259967"/>
          </a:xfrm>
        </p:spPr>
        <p:txBody>
          <a:bodyPr>
            <a:normAutofit fontScale="47500" lnSpcReduction="20000"/>
          </a:bodyPr>
          <a:lstStyle/>
          <a:p>
            <a:r>
              <a:rPr lang="en-US" dirty="0"/>
              <a:t>Bill of Rights</a:t>
            </a:r>
          </a:p>
          <a:p>
            <a:pPr marL="0" indent="0">
              <a:buNone/>
            </a:pPr>
            <a:r>
              <a:rPr lang="en-US" dirty="0"/>
              <a:t>The right to be treated at all times with courtesy and respect and with full recognition of their dignity and individuality  </a:t>
            </a:r>
          </a:p>
          <a:p>
            <a:pPr marL="0" indent="0">
              <a:buNone/>
            </a:pPr>
            <a:r>
              <a:rPr lang="en-US" dirty="0"/>
              <a:t>The right to pursue vocational opportunities that will promote and enhance economic independence</a:t>
            </a:r>
          </a:p>
          <a:p>
            <a:pPr marL="0" indent="0">
              <a:buNone/>
            </a:pPr>
            <a:r>
              <a:rPr lang="en-US" dirty="0"/>
              <a:t>The right to an appropriate, safe, and sanitary living environment that complies with local, state, and federal standards and recognizes the persons' need for privacy and independence </a:t>
            </a:r>
          </a:p>
          <a:p>
            <a:pPr marL="0" indent="0">
              <a:buNone/>
            </a:pPr>
            <a:r>
              <a:rPr lang="en-US" dirty="0"/>
              <a:t>The right to be treated equally as citizens under the law</a:t>
            </a:r>
          </a:p>
          <a:p>
            <a:pPr marL="0" indent="0">
              <a:buNone/>
            </a:pPr>
            <a:r>
              <a:rPr lang="en-US" dirty="0"/>
              <a:t>The right to food adequate to meet accepted standards of nutrition </a:t>
            </a:r>
          </a:p>
          <a:p>
            <a:pPr marL="0" indent="0">
              <a:buNone/>
            </a:pPr>
            <a:r>
              <a:rPr lang="en-US" dirty="0"/>
              <a:t>The right to participate in appropriate programs of education, training, social development, and habilitation and in programs of reasonable recreation</a:t>
            </a:r>
          </a:p>
          <a:p>
            <a:pPr marL="0" indent="0">
              <a:buNone/>
            </a:pPr>
            <a:r>
              <a:rPr lang="en-US" dirty="0"/>
              <a:t>The right of timely access to appropriate medical or dental treatment </a:t>
            </a:r>
          </a:p>
          <a:p>
            <a:pPr marL="0" indent="0">
              <a:buNone/>
            </a:pPr>
            <a:r>
              <a:rPr lang="en-US" dirty="0"/>
              <a:t>The right to participate in decisions that affect their lives</a:t>
            </a:r>
          </a:p>
          <a:p>
            <a:pPr marL="0" indent="0">
              <a:buNone/>
            </a:pPr>
            <a:r>
              <a:rPr lang="en-US" dirty="0"/>
              <a:t>The right of access to necessary ancillary services, including, but not limited to, occupational therapy, physical therapy, speech therapy, and behavior modification and other psychological services</a:t>
            </a:r>
          </a:p>
          <a:p>
            <a:pPr marL="0" indent="0">
              <a:buNone/>
            </a:pPr>
            <a:r>
              <a:rPr lang="en-US" dirty="0"/>
              <a:t>The right to receive appropriate care and treatment in the least intrusive manner </a:t>
            </a:r>
          </a:p>
          <a:p>
            <a:pPr marL="0" indent="0">
              <a:buNone/>
            </a:pPr>
            <a:r>
              <a:rPr lang="en-US" dirty="0"/>
              <a:t>The right to select a parent or advocate to act on their behalf</a:t>
            </a:r>
          </a:p>
          <a:p>
            <a:pPr marL="0" indent="0">
              <a:buNone/>
            </a:pPr>
            <a:r>
              <a:rPr lang="en-US" dirty="0"/>
              <a:t>The right to communicate freely with persons of their choice in any reasonable manner they choose </a:t>
            </a:r>
          </a:p>
          <a:p>
            <a:pPr marL="0" indent="0">
              <a:buNone/>
            </a:pPr>
            <a:r>
              <a:rPr lang="en-US" dirty="0"/>
              <a:t>The right to voice grievances and recommend changes in policies and services without restraint, interference, coercion, discrimination, or reprisal</a:t>
            </a:r>
          </a:p>
        </p:txBody>
      </p:sp>
    </p:spTree>
    <p:extLst>
      <p:ext uri="{BB962C8B-B14F-4D97-AF65-F5344CB8AC3E}">
        <p14:creationId xmlns:p14="http://schemas.microsoft.com/office/powerpoint/2010/main" val="2133720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9D9427-C1E1-4B47-927A-22F9056591AE}"/>
              </a:ext>
            </a:extLst>
          </p:cNvPr>
          <p:cNvSpPr>
            <a:spLocks noGrp="1"/>
          </p:cNvSpPr>
          <p:nvPr>
            <p:ph type="title"/>
          </p:nvPr>
        </p:nvSpPr>
        <p:spPr/>
        <p:txBody>
          <a:bodyPr/>
          <a:lstStyle/>
          <a:p>
            <a:pPr algn="ctr"/>
            <a:r>
              <a:rPr lang="en-US" dirty="0"/>
              <a:t>Category A:</a:t>
            </a:r>
          </a:p>
        </p:txBody>
      </p:sp>
      <p:sp>
        <p:nvSpPr>
          <p:cNvPr id="3" name="Content Placeholder 2">
            <a:extLst>
              <a:ext uri="{FF2B5EF4-FFF2-40B4-BE49-F238E27FC236}">
                <a16:creationId xmlns:a16="http://schemas.microsoft.com/office/drawing/2014/main" id="{3D8CE4A5-BB7C-49A9-9901-D41FF50812B5}"/>
              </a:ext>
            </a:extLst>
          </p:cNvPr>
          <p:cNvSpPr>
            <a:spLocks noGrp="1"/>
          </p:cNvSpPr>
          <p:nvPr>
            <p:ph idx="1"/>
          </p:nvPr>
        </p:nvSpPr>
        <p:spPr/>
        <p:txBody>
          <a:bodyPr>
            <a:normAutofit fontScale="70000" lnSpcReduction="20000"/>
          </a:bodyPr>
          <a:lstStyle/>
          <a:p>
            <a:pPr algn="ctr"/>
            <a:r>
              <a:rPr lang="en-US" b="1" dirty="0"/>
              <a:t>Death- Accidental or Suspicious</a:t>
            </a:r>
          </a:p>
          <a:p>
            <a:pPr algn="ctr"/>
            <a:r>
              <a:rPr lang="en-US" b="1" dirty="0"/>
              <a:t>Exploitation </a:t>
            </a:r>
          </a:p>
          <a:p>
            <a:pPr algn="ctr"/>
            <a:r>
              <a:rPr lang="en-US" b="1" dirty="0"/>
              <a:t>Failure to Report </a:t>
            </a:r>
          </a:p>
          <a:p>
            <a:pPr algn="ctr"/>
            <a:r>
              <a:rPr lang="en-US" b="1" dirty="0"/>
              <a:t>Misappropriation </a:t>
            </a:r>
          </a:p>
          <a:p>
            <a:pPr algn="ctr"/>
            <a:r>
              <a:rPr lang="en-US" b="1" dirty="0"/>
              <a:t>Neglect </a:t>
            </a:r>
          </a:p>
          <a:p>
            <a:pPr algn="ctr"/>
            <a:r>
              <a:rPr lang="en-US" b="1" dirty="0"/>
              <a:t>Physical Abuse </a:t>
            </a:r>
          </a:p>
          <a:p>
            <a:pPr algn="ctr"/>
            <a:r>
              <a:rPr lang="en-US" b="1" dirty="0"/>
              <a:t>Prohibited Sexual Relations </a:t>
            </a:r>
          </a:p>
          <a:p>
            <a:pPr algn="ctr"/>
            <a:r>
              <a:rPr lang="en-US" b="1" dirty="0"/>
              <a:t>Rights Code Violation </a:t>
            </a:r>
          </a:p>
          <a:p>
            <a:pPr algn="ctr"/>
            <a:r>
              <a:rPr lang="en-US" b="1" dirty="0"/>
              <a:t>Sexual Abuse </a:t>
            </a:r>
          </a:p>
          <a:p>
            <a:pPr algn="ctr"/>
            <a:r>
              <a:rPr lang="en-US" b="1" dirty="0"/>
              <a:t>Verbal Abuse</a:t>
            </a:r>
          </a:p>
        </p:txBody>
      </p:sp>
    </p:spTree>
    <p:extLst>
      <p:ext uri="{BB962C8B-B14F-4D97-AF65-F5344CB8AC3E}">
        <p14:creationId xmlns:p14="http://schemas.microsoft.com/office/powerpoint/2010/main" val="39950313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7BB53-5E29-47B2-A110-AD2AD1D9E419}"/>
              </a:ext>
            </a:extLst>
          </p:cNvPr>
          <p:cNvSpPr>
            <a:spLocks noGrp="1"/>
          </p:cNvSpPr>
          <p:nvPr>
            <p:ph type="title"/>
          </p:nvPr>
        </p:nvSpPr>
        <p:spPr/>
        <p:txBody>
          <a:bodyPr/>
          <a:lstStyle/>
          <a:p>
            <a:pPr algn="ctr"/>
            <a:r>
              <a:rPr lang="en-US" dirty="0"/>
              <a:t>Category B:</a:t>
            </a:r>
          </a:p>
        </p:txBody>
      </p:sp>
      <p:sp>
        <p:nvSpPr>
          <p:cNvPr id="3" name="Content Placeholder 2">
            <a:extLst>
              <a:ext uri="{FF2B5EF4-FFF2-40B4-BE49-F238E27FC236}">
                <a16:creationId xmlns:a16="http://schemas.microsoft.com/office/drawing/2014/main" id="{674A02D1-1AAE-49AF-ADFF-DD4A6EDA30A6}"/>
              </a:ext>
            </a:extLst>
          </p:cNvPr>
          <p:cNvSpPr>
            <a:spLocks noGrp="1"/>
          </p:cNvSpPr>
          <p:nvPr>
            <p:ph idx="1"/>
          </p:nvPr>
        </p:nvSpPr>
        <p:spPr/>
        <p:txBody>
          <a:bodyPr>
            <a:normAutofit fontScale="70000" lnSpcReduction="20000"/>
          </a:bodyPr>
          <a:lstStyle/>
          <a:p>
            <a:pPr algn="ctr"/>
            <a:r>
              <a:rPr lang="en-US" b="1" dirty="0"/>
              <a:t>Attempted Suicide</a:t>
            </a:r>
          </a:p>
          <a:p>
            <a:pPr algn="ctr"/>
            <a:r>
              <a:rPr lang="en-US" b="1" dirty="0"/>
              <a:t>Death Other Than Accidental or Suspicious Death</a:t>
            </a:r>
          </a:p>
          <a:p>
            <a:pPr algn="ctr"/>
            <a:r>
              <a:rPr lang="en-US" b="1" dirty="0"/>
              <a:t>Medical Emergency</a:t>
            </a:r>
          </a:p>
          <a:p>
            <a:pPr algn="ctr"/>
            <a:r>
              <a:rPr lang="en-US" b="1" dirty="0"/>
              <a:t>Missing Individual</a:t>
            </a:r>
          </a:p>
          <a:p>
            <a:pPr algn="ctr"/>
            <a:r>
              <a:rPr lang="en-US" b="1" dirty="0"/>
              <a:t>Peer-to-Peer Acts</a:t>
            </a:r>
          </a:p>
          <a:p>
            <a:pPr lvl="1" algn="ctr"/>
            <a:r>
              <a:rPr lang="fr-FR" b="1" dirty="0"/>
              <a:t>A. Exploitations </a:t>
            </a:r>
          </a:p>
          <a:p>
            <a:pPr lvl="1" algn="ctr"/>
            <a:r>
              <a:rPr lang="fr-FR" b="1" dirty="0"/>
              <a:t>B. Theft </a:t>
            </a:r>
          </a:p>
          <a:p>
            <a:pPr lvl="1" algn="ctr"/>
            <a:r>
              <a:rPr lang="fr-FR" b="1" dirty="0"/>
              <a:t>C. Physical </a:t>
            </a:r>
          </a:p>
          <a:p>
            <a:pPr lvl="1" algn="ctr"/>
            <a:r>
              <a:rPr lang="fr-FR" b="1" dirty="0"/>
              <a:t>D. Sexual </a:t>
            </a:r>
          </a:p>
          <a:p>
            <a:pPr lvl="1" algn="ctr"/>
            <a:r>
              <a:rPr lang="fr-FR" b="1" dirty="0"/>
              <a:t>E. Verbal</a:t>
            </a:r>
          </a:p>
          <a:p>
            <a:pPr algn="ctr"/>
            <a:r>
              <a:rPr lang="en-US" b="1" dirty="0"/>
              <a:t>Significant Injury</a:t>
            </a:r>
          </a:p>
        </p:txBody>
      </p:sp>
    </p:spTree>
    <p:extLst>
      <p:ext uri="{BB962C8B-B14F-4D97-AF65-F5344CB8AC3E}">
        <p14:creationId xmlns:p14="http://schemas.microsoft.com/office/powerpoint/2010/main" val="11272371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5A0A3-8D3F-43AA-A586-E23B464ED70C}"/>
              </a:ext>
            </a:extLst>
          </p:cNvPr>
          <p:cNvSpPr>
            <a:spLocks noGrp="1"/>
          </p:cNvSpPr>
          <p:nvPr>
            <p:ph type="title"/>
          </p:nvPr>
        </p:nvSpPr>
        <p:spPr/>
        <p:txBody>
          <a:bodyPr/>
          <a:lstStyle/>
          <a:p>
            <a:pPr algn="ctr"/>
            <a:r>
              <a:rPr lang="en-US" dirty="0"/>
              <a:t>Category C</a:t>
            </a:r>
          </a:p>
        </p:txBody>
      </p:sp>
      <p:sp>
        <p:nvSpPr>
          <p:cNvPr id="3" name="Content Placeholder 2">
            <a:extLst>
              <a:ext uri="{FF2B5EF4-FFF2-40B4-BE49-F238E27FC236}">
                <a16:creationId xmlns:a16="http://schemas.microsoft.com/office/drawing/2014/main" id="{DE08889E-853E-4878-B5BA-0DE60F7BF79A}"/>
              </a:ext>
            </a:extLst>
          </p:cNvPr>
          <p:cNvSpPr>
            <a:spLocks noGrp="1"/>
          </p:cNvSpPr>
          <p:nvPr>
            <p:ph idx="1"/>
          </p:nvPr>
        </p:nvSpPr>
        <p:spPr/>
        <p:txBody>
          <a:bodyPr/>
          <a:lstStyle/>
          <a:p>
            <a:pPr algn="ctr"/>
            <a:r>
              <a:rPr lang="en-US" b="1" dirty="0"/>
              <a:t>Law Enforcement</a:t>
            </a:r>
          </a:p>
          <a:p>
            <a:pPr algn="ctr"/>
            <a:r>
              <a:rPr lang="en-US" b="1" dirty="0"/>
              <a:t>Unanticipated Hospitalization</a:t>
            </a:r>
          </a:p>
          <a:p>
            <a:pPr algn="ctr"/>
            <a:r>
              <a:rPr lang="en-US" b="1" dirty="0"/>
              <a:t>Unapproved Behavioral Support</a:t>
            </a:r>
          </a:p>
          <a:p>
            <a:pPr marL="0" indent="0">
              <a:buNone/>
            </a:pPr>
            <a:endParaRPr lang="en-US" dirty="0"/>
          </a:p>
        </p:txBody>
      </p:sp>
    </p:spTree>
    <p:extLst>
      <p:ext uri="{BB962C8B-B14F-4D97-AF65-F5344CB8AC3E}">
        <p14:creationId xmlns:p14="http://schemas.microsoft.com/office/powerpoint/2010/main" val="13308782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Unusual Incidents</a:t>
            </a:r>
          </a:p>
        </p:txBody>
      </p:sp>
      <p:sp>
        <p:nvSpPr>
          <p:cNvPr id="3" name="Content Placeholder 2"/>
          <p:cNvSpPr>
            <a:spLocks noGrp="1"/>
          </p:cNvSpPr>
          <p:nvPr>
            <p:ph idx="1"/>
          </p:nvPr>
        </p:nvSpPr>
        <p:spPr/>
        <p:txBody>
          <a:bodyPr/>
          <a:lstStyle/>
          <a:p>
            <a:pPr marL="0" indent="0">
              <a:buNone/>
            </a:pPr>
            <a:r>
              <a:rPr lang="en-US" dirty="0"/>
              <a:t>Unusual incident means an event or occurrence involving an individual that is not consistent with routine operations, policies and procedures, or the individual's care or individual service plan, but is not a major unusual incident. Unusual incident includes, but is not limited to, dental injuries; falls; an injury that is not a significant injury; medication errors without a likely risk to health and welfare; overnight relocation of an individual due to a fire, natural disaster, or mechanical failure; an incident involving two individuals served that is not a peer-to-peer act major unusual incident; and rights code violations or unapproved behavioral supports without a likely risk to health and welfare; emergency room or urgent care treatment center visits; and program implementation incidents. </a:t>
            </a:r>
          </a:p>
        </p:txBody>
      </p:sp>
    </p:spTree>
    <p:extLst>
      <p:ext uri="{BB962C8B-B14F-4D97-AF65-F5344CB8AC3E}">
        <p14:creationId xmlns:p14="http://schemas.microsoft.com/office/powerpoint/2010/main" val="1077323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C43AD-11F9-41E5-8CF5-ED1111F84CB0}"/>
              </a:ext>
            </a:extLst>
          </p:cNvPr>
          <p:cNvSpPr>
            <a:spLocks noGrp="1"/>
          </p:cNvSpPr>
          <p:nvPr>
            <p:ph type="title"/>
          </p:nvPr>
        </p:nvSpPr>
        <p:spPr/>
        <p:txBody>
          <a:bodyPr/>
          <a:lstStyle/>
          <a:p>
            <a:pPr algn="ctr"/>
            <a:r>
              <a:rPr lang="en-US" dirty="0"/>
              <a:t>When an incident occurs</a:t>
            </a:r>
          </a:p>
        </p:txBody>
      </p:sp>
      <p:sp>
        <p:nvSpPr>
          <p:cNvPr id="3" name="Content Placeholder 2">
            <a:extLst>
              <a:ext uri="{FF2B5EF4-FFF2-40B4-BE49-F238E27FC236}">
                <a16:creationId xmlns:a16="http://schemas.microsoft.com/office/drawing/2014/main" id="{C2018004-989A-4CBC-B788-B07DCF52C17F}"/>
              </a:ext>
            </a:extLst>
          </p:cNvPr>
          <p:cNvSpPr>
            <a:spLocks noGrp="1"/>
          </p:cNvSpPr>
          <p:nvPr>
            <p:ph idx="1"/>
          </p:nvPr>
        </p:nvSpPr>
        <p:spPr>
          <a:xfrm>
            <a:off x="1451580" y="2015732"/>
            <a:ext cx="3565038" cy="3450613"/>
          </a:xfrm>
        </p:spPr>
        <p:txBody>
          <a:bodyPr>
            <a:normAutofit fontScale="92500" lnSpcReduction="20000"/>
          </a:bodyPr>
          <a:lstStyle/>
          <a:p>
            <a:r>
              <a:rPr lang="en-US" dirty="0"/>
              <a:t>Requirements of an Incident Report</a:t>
            </a:r>
          </a:p>
          <a:p>
            <a:pPr lvl="2">
              <a:buClr>
                <a:srgbClr val="C00000"/>
              </a:buClr>
            </a:pPr>
            <a:r>
              <a:rPr lang="en-US" dirty="0"/>
              <a:t>Individual's name;</a:t>
            </a:r>
          </a:p>
          <a:p>
            <a:pPr lvl="2">
              <a:buClr>
                <a:srgbClr val="C00000"/>
              </a:buClr>
            </a:pPr>
            <a:r>
              <a:rPr lang="en-US" dirty="0"/>
              <a:t>Individual's address;</a:t>
            </a:r>
          </a:p>
          <a:p>
            <a:pPr lvl="2">
              <a:buClr>
                <a:srgbClr val="C00000"/>
              </a:buClr>
            </a:pPr>
            <a:r>
              <a:rPr lang="en-US" dirty="0"/>
              <a:t>Date of incident;</a:t>
            </a:r>
          </a:p>
          <a:p>
            <a:pPr lvl="2">
              <a:buClr>
                <a:srgbClr val="C00000"/>
              </a:buClr>
            </a:pPr>
            <a:r>
              <a:rPr lang="en-US" dirty="0"/>
              <a:t>Location of incident;</a:t>
            </a:r>
          </a:p>
          <a:p>
            <a:pPr lvl="2">
              <a:buClr>
                <a:srgbClr val="C00000"/>
              </a:buClr>
            </a:pPr>
            <a:r>
              <a:rPr lang="en-US" dirty="0"/>
              <a:t>Description of incident;</a:t>
            </a:r>
          </a:p>
          <a:p>
            <a:pPr lvl="2">
              <a:buClr>
                <a:srgbClr val="C00000"/>
              </a:buClr>
            </a:pPr>
            <a:r>
              <a:rPr lang="en-US" dirty="0"/>
              <a:t>Type and location of injuries;</a:t>
            </a:r>
          </a:p>
          <a:p>
            <a:pPr lvl="2">
              <a:buClr>
                <a:srgbClr val="C00000"/>
              </a:buClr>
            </a:pPr>
            <a:r>
              <a:rPr lang="en-US" dirty="0"/>
              <a:t>Immediate actions taken to ensure health and welfare of individual involved and any at-risk individuals;</a:t>
            </a:r>
          </a:p>
        </p:txBody>
      </p:sp>
      <p:sp>
        <p:nvSpPr>
          <p:cNvPr id="5" name="TextBox 4">
            <a:extLst>
              <a:ext uri="{FF2B5EF4-FFF2-40B4-BE49-F238E27FC236}">
                <a16:creationId xmlns:a16="http://schemas.microsoft.com/office/drawing/2014/main" id="{4261931D-E0A8-47F3-892D-EA17E92FE59F}"/>
              </a:ext>
            </a:extLst>
          </p:cNvPr>
          <p:cNvSpPr txBox="1"/>
          <p:nvPr/>
        </p:nvSpPr>
        <p:spPr>
          <a:xfrm>
            <a:off x="6249798" y="2306972"/>
            <a:ext cx="4009938" cy="3323987"/>
          </a:xfrm>
          <a:prstGeom prst="rect">
            <a:avLst/>
          </a:prstGeom>
          <a:noFill/>
        </p:spPr>
        <p:txBody>
          <a:bodyPr wrap="square" rtlCol="0">
            <a:spAutoFit/>
          </a:bodyPr>
          <a:lstStyle/>
          <a:p>
            <a:pPr marL="285750" indent="-285750">
              <a:buClr>
                <a:srgbClr val="C00000"/>
              </a:buClr>
              <a:buFont typeface="Arial" panose="020B0604020202020204" pitchFamily="34" charset="0"/>
              <a:buChar char="•"/>
            </a:pPr>
            <a:endParaRPr lang="en-US" sz="1500" dirty="0"/>
          </a:p>
          <a:p>
            <a:pPr marL="285750" indent="-285750">
              <a:buClr>
                <a:srgbClr val="C00000"/>
              </a:buClr>
              <a:buFont typeface="Arial" panose="020B0604020202020204" pitchFamily="34" charset="0"/>
              <a:buChar char="•"/>
            </a:pPr>
            <a:r>
              <a:rPr lang="en-US" sz="1500" dirty="0"/>
              <a:t>Name of Primary Person Involved-PPI (Alleged</a:t>
            </a:r>
          </a:p>
          <a:p>
            <a:r>
              <a:rPr lang="en-US" sz="1500" dirty="0"/>
              <a:t>Perpetrator) and his or her relationship to the</a:t>
            </a:r>
          </a:p>
          <a:p>
            <a:r>
              <a:rPr lang="en-US" sz="1500" dirty="0"/>
              <a:t>individual;</a:t>
            </a:r>
          </a:p>
          <a:p>
            <a:pPr marL="285750" indent="-285750">
              <a:buClr>
                <a:srgbClr val="C00000"/>
              </a:buClr>
              <a:buFont typeface="Arial" panose="020B0604020202020204" pitchFamily="34" charset="0"/>
              <a:buChar char="•"/>
            </a:pPr>
            <a:r>
              <a:rPr lang="en-US" sz="1500" dirty="0"/>
              <a:t> Names of witnesses;</a:t>
            </a:r>
          </a:p>
          <a:p>
            <a:pPr marL="285750" indent="-285750">
              <a:buClr>
                <a:srgbClr val="C00000"/>
              </a:buClr>
              <a:buFont typeface="Arial" panose="020B0604020202020204" pitchFamily="34" charset="0"/>
              <a:buChar char="•"/>
            </a:pPr>
            <a:r>
              <a:rPr lang="en-US" sz="1500" dirty="0"/>
              <a:t> Statements completed by persons who witnessed or have personal knowledge of the incident;</a:t>
            </a:r>
          </a:p>
          <a:p>
            <a:pPr marL="285750" indent="-285750">
              <a:buClr>
                <a:srgbClr val="C00000"/>
              </a:buClr>
              <a:buFont typeface="Arial" panose="020B0604020202020204" pitchFamily="34" charset="0"/>
              <a:buChar char="•"/>
            </a:pPr>
            <a:r>
              <a:rPr lang="en-US" sz="1500" dirty="0"/>
              <a:t>Notifications with name, title, and time and date of notice;</a:t>
            </a:r>
          </a:p>
          <a:p>
            <a:pPr marL="285750" indent="-285750">
              <a:buClr>
                <a:srgbClr val="C00000"/>
              </a:buClr>
              <a:buFont typeface="Arial" panose="020B0604020202020204" pitchFamily="34" charset="0"/>
              <a:buChar char="•"/>
            </a:pPr>
            <a:r>
              <a:rPr lang="en-US" sz="1500" dirty="0"/>
              <a:t>Further medical follow-up; and Signature and name of person completing the incident report.</a:t>
            </a:r>
          </a:p>
        </p:txBody>
      </p:sp>
    </p:spTree>
    <p:extLst>
      <p:ext uri="{BB962C8B-B14F-4D97-AF65-F5344CB8AC3E}">
        <p14:creationId xmlns:p14="http://schemas.microsoft.com/office/powerpoint/2010/main" val="4253638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Unusual Incident LOG</a:t>
            </a:r>
          </a:p>
        </p:txBody>
      </p:sp>
      <p:sp>
        <p:nvSpPr>
          <p:cNvPr id="3" name="Content Placeholder 2"/>
          <p:cNvSpPr>
            <a:spLocks noGrp="1"/>
          </p:cNvSpPr>
          <p:nvPr>
            <p:ph idx="1"/>
          </p:nvPr>
        </p:nvSpPr>
        <p:spPr/>
        <p:txBody>
          <a:bodyPr/>
          <a:lstStyle/>
          <a:p>
            <a:pPr marL="0" indent="0">
              <a:buNone/>
            </a:pPr>
            <a:r>
              <a:rPr lang="en-US" dirty="0"/>
              <a:t>Unusual Incidents (UI’s) should be documented on a UI Log that all providers should be keeping throughout the year. Providers are responsible for submitting theses logs once a quarter to the County Board. </a:t>
            </a:r>
          </a:p>
          <a:p>
            <a:pPr marL="0" indent="0">
              <a:buNone/>
            </a:pPr>
            <a:r>
              <a:rPr lang="en-US" dirty="0"/>
              <a:t>Providers will receive an email from our County Board at the start of each quarter requesting the UI logs from that quarter. The MUI department will review these logs every quarter. </a:t>
            </a:r>
          </a:p>
          <a:p>
            <a:pPr marL="0" indent="0">
              <a:buNone/>
            </a:pPr>
            <a:r>
              <a:rPr lang="en-US" dirty="0"/>
              <a:t>Providers will also receive an email from our County Board requesting your annual analysis of MUI’s. </a:t>
            </a:r>
          </a:p>
        </p:txBody>
      </p:sp>
    </p:spTree>
    <p:extLst>
      <p:ext uri="{BB962C8B-B14F-4D97-AF65-F5344CB8AC3E}">
        <p14:creationId xmlns:p14="http://schemas.microsoft.com/office/powerpoint/2010/main" val="246193377"/>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435</TotalTime>
  <Words>2699</Words>
  <Application>Microsoft Office PowerPoint</Application>
  <PresentationFormat>Widescreen</PresentationFormat>
  <Paragraphs>199</Paragraphs>
  <Slides>28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28</vt:i4>
      </vt:variant>
    </vt:vector>
  </HeadingPairs>
  <TitlesOfParts>
    <vt:vector size="31" baseType="lpstr">
      <vt:lpstr>Arial</vt:lpstr>
      <vt:lpstr>Gill Sans MT</vt:lpstr>
      <vt:lpstr>Gallery</vt:lpstr>
      <vt:lpstr>MUI</vt:lpstr>
      <vt:lpstr>What is an MUI?</vt:lpstr>
      <vt:lpstr>Rights of persons with a developmental disability</vt:lpstr>
      <vt:lpstr>Category A:</vt:lpstr>
      <vt:lpstr>Category B:</vt:lpstr>
      <vt:lpstr>Category C</vt:lpstr>
      <vt:lpstr>Unusual Incidents</vt:lpstr>
      <vt:lpstr>When an incident occurs</vt:lpstr>
      <vt:lpstr>Unusual Incident LOG</vt:lpstr>
      <vt:lpstr>Is this an MUI?</vt:lpstr>
      <vt:lpstr>Reporting requirements for major unusual incidents</vt:lpstr>
      <vt:lpstr>Reporting requirements for major unusual incidents</vt:lpstr>
      <vt:lpstr>What we need from you</vt:lpstr>
      <vt:lpstr>Immediate action </vt:lpstr>
      <vt:lpstr>How to Submit a possible MUI</vt:lpstr>
      <vt:lpstr>necessary measures to protect the health and welfare of at-risk individuals.</vt:lpstr>
      <vt:lpstr>Notification requirements for major unusual incidents</vt:lpstr>
      <vt:lpstr> Notification shall not be made:</vt:lpstr>
      <vt:lpstr>Reporting of alleged criminal acts</vt:lpstr>
      <vt:lpstr>Abused or neglected children</vt:lpstr>
      <vt:lpstr>Cooperating with a MUI Investigation</vt:lpstr>
      <vt:lpstr>Review, prevention, and closure of major unusual incidents: Agency Provider</vt:lpstr>
      <vt:lpstr>Review, prevention, and closure of major unusual incidents: Team Members</vt:lpstr>
      <vt:lpstr>MUI Abuser Register </vt:lpstr>
      <vt:lpstr> other state agencies require employers to check the registry, placement may also prohibit:</vt:lpstr>
      <vt:lpstr>Registry Offenses:</vt:lpstr>
      <vt:lpstr>Health and Welfare Alerts</vt:lpstr>
      <vt:lpstr>Richland County MUI Department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MUI</dc:title>
  <dc:creator>Nick Shaffer</dc:creator>
  <cp:lastModifiedBy>Nick Shaffer</cp:lastModifiedBy>
  <cp:revision>39</cp:revision>
  <dcterms:created xsi:type="dcterms:W3CDTF">2023-05-05T16:20:02Z</dcterms:created>
  <dcterms:modified xsi:type="dcterms:W3CDTF">2024-08-15T17:55:45Z</dcterms:modified>
</cp:coreProperties>
</file>