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8"/>
  </p:notesMasterIdLst>
  <p:handoutMasterIdLst>
    <p:handoutMasterId r:id="rId79"/>
  </p:handoutMasterIdLst>
  <p:sldIdLst>
    <p:sldId id="256" r:id="rId2"/>
    <p:sldId id="329" r:id="rId3"/>
    <p:sldId id="264" r:id="rId4"/>
    <p:sldId id="266" r:id="rId5"/>
    <p:sldId id="330" r:id="rId6"/>
    <p:sldId id="331" r:id="rId7"/>
    <p:sldId id="268" r:id="rId8"/>
    <p:sldId id="269" r:id="rId9"/>
    <p:sldId id="332" r:id="rId10"/>
    <p:sldId id="270" r:id="rId11"/>
    <p:sldId id="271" r:id="rId12"/>
    <p:sldId id="272" r:id="rId13"/>
    <p:sldId id="273" r:id="rId14"/>
    <p:sldId id="274" r:id="rId15"/>
    <p:sldId id="275" r:id="rId16"/>
    <p:sldId id="276" r:id="rId17"/>
    <p:sldId id="320" r:id="rId18"/>
    <p:sldId id="277" r:id="rId19"/>
    <p:sldId id="278" r:id="rId20"/>
    <p:sldId id="304" r:id="rId21"/>
    <p:sldId id="305" r:id="rId22"/>
    <p:sldId id="306"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333" r:id="rId36"/>
    <p:sldId id="334" r:id="rId37"/>
    <p:sldId id="335" r:id="rId38"/>
    <p:sldId id="336" r:id="rId39"/>
    <p:sldId id="293" r:id="rId40"/>
    <p:sldId id="337" r:id="rId41"/>
    <p:sldId id="338" r:id="rId42"/>
    <p:sldId id="295" r:id="rId43"/>
    <p:sldId id="339" r:id="rId44"/>
    <p:sldId id="322" r:id="rId45"/>
    <p:sldId id="323" r:id="rId46"/>
    <p:sldId id="340" r:id="rId47"/>
    <p:sldId id="341" r:id="rId48"/>
    <p:sldId id="342" r:id="rId49"/>
    <p:sldId id="343" r:id="rId50"/>
    <p:sldId id="344" r:id="rId51"/>
    <p:sldId id="345" r:id="rId52"/>
    <p:sldId id="349" r:id="rId53"/>
    <p:sldId id="297" r:id="rId54"/>
    <p:sldId id="314" r:id="rId55"/>
    <p:sldId id="318" r:id="rId56"/>
    <p:sldId id="346" r:id="rId57"/>
    <p:sldId id="324" r:id="rId58"/>
    <p:sldId id="325" r:id="rId59"/>
    <p:sldId id="326" r:id="rId60"/>
    <p:sldId id="327" r:id="rId61"/>
    <p:sldId id="328" r:id="rId62"/>
    <p:sldId id="347" r:id="rId63"/>
    <p:sldId id="348" r:id="rId64"/>
    <p:sldId id="319" r:id="rId65"/>
    <p:sldId id="315" r:id="rId66"/>
    <p:sldId id="262" r:id="rId67"/>
    <p:sldId id="261" r:id="rId68"/>
    <p:sldId id="257" r:id="rId69"/>
    <p:sldId id="258" r:id="rId70"/>
    <p:sldId id="259" r:id="rId71"/>
    <p:sldId id="260" r:id="rId72"/>
    <p:sldId id="303" r:id="rId73"/>
    <p:sldId id="307" r:id="rId74"/>
    <p:sldId id="263" r:id="rId75"/>
    <p:sldId id="310" r:id="rId76"/>
    <p:sldId id="311" r:id="rId77"/>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e Powell" userId="a7adab25-8d35-4623-8bdb-570c165abd69" providerId="ADAL" clId="{A561821E-0205-411A-BB3A-90EA35DDEBFD}"/>
    <pc:docChg chg="modSld">
      <pc:chgData name="Nicole Powell" userId="a7adab25-8d35-4623-8bdb-570c165abd69" providerId="ADAL" clId="{A561821E-0205-411A-BB3A-90EA35DDEBFD}" dt="2025-07-15T13:21:00.931" v="2" actId="2165"/>
      <pc:docMkLst>
        <pc:docMk/>
      </pc:docMkLst>
      <pc:sldChg chg="modSp mod">
        <pc:chgData name="Nicole Powell" userId="a7adab25-8d35-4623-8bdb-570c165abd69" providerId="ADAL" clId="{A561821E-0205-411A-BB3A-90EA35DDEBFD}" dt="2025-07-15T13:21:00.931" v="2" actId="2165"/>
        <pc:sldMkLst>
          <pc:docMk/>
          <pc:sldMk cId="1653063732" sldId="263"/>
        </pc:sldMkLst>
        <pc:graphicFrameChg chg="modGraphic">
          <ac:chgData name="Nicole Powell" userId="a7adab25-8d35-4623-8bdb-570c165abd69" providerId="ADAL" clId="{A561821E-0205-411A-BB3A-90EA35DDEBFD}" dt="2025-07-15T13:21:00.931" v="2" actId="2165"/>
          <ac:graphicFrameMkLst>
            <pc:docMk/>
            <pc:sldMk cId="1653063732" sldId="263"/>
            <ac:graphicFrameMk id="2"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2" tIns="46966" rIns="93932" bIns="46966"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2" tIns="46966" rIns="93932" bIns="46966" rtlCol="0"/>
          <a:lstStyle>
            <a:lvl1pPr algn="r">
              <a:defRPr sz="1200"/>
            </a:lvl1pPr>
          </a:lstStyle>
          <a:p>
            <a:fld id="{4DC2E59E-3119-447D-8FFA-9F259C189F45}" type="datetimeFigureOut">
              <a:rPr lang="en-US" smtClean="0"/>
              <a:t>9/24/2025</a:t>
            </a:fld>
            <a:endParaRPr lang="en-US"/>
          </a:p>
        </p:txBody>
      </p:sp>
      <p:sp>
        <p:nvSpPr>
          <p:cNvPr id="4" name="Footer Placeholder 3"/>
          <p:cNvSpPr>
            <a:spLocks noGrp="1"/>
          </p:cNvSpPr>
          <p:nvPr>
            <p:ph type="ftr" sz="quarter" idx="2"/>
          </p:nvPr>
        </p:nvSpPr>
        <p:spPr>
          <a:xfrm>
            <a:off x="0" y="8893297"/>
            <a:ext cx="3066733" cy="468154"/>
          </a:xfrm>
          <a:prstGeom prst="rect">
            <a:avLst/>
          </a:prstGeom>
        </p:spPr>
        <p:txBody>
          <a:bodyPr vert="horz" lIns="93932" tIns="46966" rIns="93932" bIns="46966"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7"/>
            <a:ext cx="3066733" cy="468154"/>
          </a:xfrm>
          <a:prstGeom prst="rect">
            <a:avLst/>
          </a:prstGeom>
        </p:spPr>
        <p:txBody>
          <a:bodyPr vert="horz" lIns="93932" tIns="46966" rIns="93932" bIns="46966" rtlCol="0" anchor="b"/>
          <a:lstStyle>
            <a:lvl1pPr algn="r">
              <a:defRPr sz="1200"/>
            </a:lvl1pPr>
          </a:lstStyle>
          <a:p>
            <a:fld id="{9EF36B15-F19F-4F02-8613-5D8D0194E6D9}" type="slidenum">
              <a:rPr lang="en-US" smtClean="0"/>
              <a:t>‹#›</a:t>
            </a:fld>
            <a:endParaRPr lang="en-US"/>
          </a:p>
        </p:txBody>
      </p:sp>
    </p:spTree>
    <p:extLst>
      <p:ext uri="{BB962C8B-B14F-4D97-AF65-F5344CB8AC3E}">
        <p14:creationId xmlns:p14="http://schemas.microsoft.com/office/powerpoint/2010/main" val="135886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2" tIns="46966" rIns="93932" bIns="46966" rtlCol="0"/>
          <a:lstStyle>
            <a:lvl1pPr algn="l">
              <a:defRPr sz="1200"/>
            </a:lvl1pPr>
          </a:lstStyle>
          <a:p>
            <a:endParaRPr lang="en-US" dirty="0"/>
          </a:p>
        </p:txBody>
      </p:sp>
      <p:sp>
        <p:nvSpPr>
          <p:cNvPr id="3" name="Date Placeholder 2"/>
          <p:cNvSpPr>
            <a:spLocks noGrp="1"/>
          </p:cNvSpPr>
          <p:nvPr>
            <p:ph type="dt" idx="1"/>
          </p:nvPr>
        </p:nvSpPr>
        <p:spPr>
          <a:xfrm>
            <a:off x="4008705" y="0"/>
            <a:ext cx="3066733" cy="468154"/>
          </a:xfrm>
          <a:prstGeom prst="rect">
            <a:avLst/>
          </a:prstGeom>
        </p:spPr>
        <p:txBody>
          <a:bodyPr vert="horz" lIns="93932" tIns="46966" rIns="93932" bIns="46966" rtlCol="0"/>
          <a:lstStyle>
            <a:lvl1pPr algn="r">
              <a:defRPr sz="1200"/>
            </a:lvl1pPr>
          </a:lstStyle>
          <a:p>
            <a:fld id="{81701BF0-351A-48F8-A704-BE75A5C7898C}" type="datetimeFigureOut">
              <a:rPr lang="en-US" smtClean="0"/>
              <a:t>9/24/2025</a:t>
            </a:fld>
            <a:endParaRPr lang="en-US" dirty="0"/>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2" tIns="46966" rIns="93932" bIns="46966" rtlCol="0" anchor="ctr"/>
          <a:lstStyle/>
          <a:p>
            <a:endParaRPr lang="en-US" dirty="0"/>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2" tIns="46966" rIns="93932" bIns="469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8154"/>
          </a:xfrm>
          <a:prstGeom prst="rect">
            <a:avLst/>
          </a:prstGeom>
        </p:spPr>
        <p:txBody>
          <a:bodyPr vert="horz" lIns="93932" tIns="46966" rIns="93932" bIns="46966"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8154"/>
          </a:xfrm>
          <a:prstGeom prst="rect">
            <a:avLst/>
          </a:prstGeom>
        </p:spPr>
        <p:txBody>
          <a:bodyPr vert="horz" lIns="93932" tIns="46966" rIns="93932" bIns="46966" rtlCol="0" anchor="b"/>
          <a:lstStyle>
            <a:lvl1pPr algn="r">
              <a:defRPr sz="1200"/>
            </a:lvl1pPr>
          </a:lstStyle>
          <a:p>
            <a:fld id="{083E5416-446F-497E-B662-46B8AFCF8D90}" type="slidenum">
              <a:rPr lang="en-US" smtClean="0"/>
              <a:t>‹#›</a:t>
            </a:fld>
            <a:endParaRPr lang="en-US" dirty="0"/>
          </a:p>
        </p:txBody>
      </p:sp>
    </p:spTree>
    <p:extLst>
      <p:ext uri="{BB962C8B-B14F-4D97-AF65-F5344CB8AC3E}">
        <p14:creationId xmlns:p14="http://schemas.microsoft.com/office/powerpoint/2010/main" val="2343253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3E5416-446F-497E-B662-46B8AFCF8D90}" type="slidenum">
              <a:rPr lang="en-US" smtClean="0"/>
              <a:t>26</a:t>
            </a:fld>
            <a:endParaRPr lang="en-US" dirty="0"/>
          </a:p>
        </p:txBody>
      </p:sp>
    </p:spTree>
    <p:extLst>
      <p:ext uri="{BB962C8B-B14F-4D97-AF65-F5344CB8AC3E}">
        <p14:creationId xmlns:p14="http://schemas.microsoft.com/office/powerpoint/2010/main" val="3122279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3E5416-446F-497E-B662-46B8AFCF8D90}" type="slidenum">
              <a:rPr lang="en-US" smtClean="0"/>
              <a:t>39</a:t>
            </a:fld>
            <a:endParaRPr lang="en-US" dirty="0"/>
          </a:p>
        </p:txBody>
      </p:sp>
    </p:spTree>
    <p:extLst>
      <p:ext uri="{BB962C8B-B14F-4D97-AF65-F5344CB8AC3E}">
        <p14:creationId xmlns:p14="http://schemas.microsoft.com/office/powerpoint/2010/main" val="3553619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C0F6B45-7636-4F38-8832-23DA22E06AAD}" type="slidenum">
              <a:rPr lang="en-US" smtClean="0"/>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0F6B45-7636-4F38-8832-23DA22E06AA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0F6B45-7636-4F38-8832-23DA22E06AA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0F6B45-7636-4F38-8832-23DA22E06AA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0F6B45-7636-4F38-8832-23DA22E06AAD}" type="slidenum">
              <a:rPr lang="en-US" smtClean="0"/>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0F6B45-7636-4F38-8832-23DA22E06AA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C0F6B45-7636-4F38-8832-23DA22E06AA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C0F6B45-7636-4F38-8832-23DA22E06AA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C0F6B45-7636-4F38-8832-23DA22E06AAD}" type="slidenum">
              <a:rPr lang="en-US" smtClean="0"/>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0F6B45-7636-4F38-8832-23DA22E06AAD}"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A91846A8-B047-44EB-8287-D0DF47D7DF62}" type="datetimeFigureOut">
              <a:rPr lang="en-US" smtClean="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0F6B45-7636-4F38-8832-23DA22E06AAD}" type="slidenum">
              <a:rPr lang="en-US" smtClean="0"/>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91846A8-B047-44EB-8287-D0DF47D7DF62}" type="datetimeFigureOut">
              <a:rPr lang="en-US" smtClean="0"/>
              <a:t>9/24/2025</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C0F6B45-7636-4F38-8832-23DA22E06AAD}" type="slidenum">
              <a:rPr lang="en-US" smtClean="0"/>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microsoft.com/office/2007/relationships/hdphoto" Target="../media/hdphoto1.wdp"/></Relationships>
</file>

<file path=ppt/slides/_rels/slide76.xml.rels><?xml version="1.0" encoding="UTF-8" standalone="yes"?>
<Relationships xmlns="http://schemas.openxmlformats.org/package/2006/relationships"><Relationship Id="rId3" Type="http://schemas.openxmlformats.org/officeDocument/2006/relationships/hyperlink" Target="mailto:cshaw@clearwatercog.org" TargetMode="External"/><Relationship Id="rId7" Type="http://schemas.openxmlformats.org/officeDocument/2006/relationships/hyperlink" Target="mailto:incidentreport@clearwatercog.org" TargetMode="External"/><Relationship Id="rId2" Type="http://schemas.openxmlformats.org/officeDocument/2006/relationships/hyperlink" Target="mailto:cvillarreal@clearwatercog.org" TargetMode="External"/><Relationship Id="rId1" Type="http://schemas.openxmlformats.org/officeDocument/2006/relationships/slideLayout" Target="../slideLayouts/slideLayout2.xml"/><Relationship Id="rId6" Type="http://schemas.openxmlformats.org/officeDocument/2006/relationships/hyperlink" Target="mailto:npowell@clearwatercog.org" TargetMode="External"/><Relationship Id="rId5" Type="http://schemas.openxmlformats.org/officeDocument/2006/relationships/hyperlink" Target="mailto:IRrichland@clearwatercog.org" TargetMode="External"/><Relationship Id="rId4" Type="http://schemas.openxmlformats.org/officeDocument/2006/relationships/hyperlink" Target="mailto:sstuart@clearwatercog.or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a:t>Unusual Incident(UI) Major Unusual Incident (MUI) Rule Training </a:t>
            </a:r>
            <a:br>
              <a:rPr lang="en-US" dirty="0"/>
            </a:br>
            <a:r>
              <a:rPr lang="en-US" dirty="0"/>
              <a:t>5123-17-02</a:t>
            </a:r>
          </a:p>
        </p:txBody>
      </p:sp>
      <p:sp>
        <p:nvSpPr>
          <p:cNvPr id="3" name="Subtitle 2"/>
          <p:cNvSpPr>
            <a:spLocks noGrp="1"/>
          </p:cNvSpPr>
          <p:nvPr>
            <p:ph type="subTitle" idx="1"/>
          </p:nvPr>
        </p:nvSpPr>
        <p:spPr/>
        <p:txBody>
          <a:bodyPr/>
          <a:lstStyle/>
          <a:p>
            <a:pPr algn="ctr"/>
            <a:endParaRPr lang="en-US" dirty="0"/>
          </a:p>
          <a:p>
            <a:pPr algn="ctr"/>
            <a:endParaRPr lang="en-US" dirty="0"/>
          </a:p>
          <a:p>
            <a:pPr algn="ctr"/>
            <a:r>
              <a:rPr lang="en-US" dirty="0"/>
              <a:t>Clearwater Council of Governments</a:t>
            </a:r>
          </a:p>
        </p:txBody>
      </p:sp>
    </p:spTree>
    <p:extLst>
      <p:ext uri="{BB962C8B-B14F-4D97-AF65-F5344CB8AC3E}">
        <p14:creationId xmlns:p14="http://schemas.microsoft.com/office/powerpoint/2010/main" val="1236969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Category C</a:t>
            </a:r>
          </a:p>
        </p:txBody>
      </p:sp>
      <p:sp>
        <p:nvSpPr>
          <p:cNvPr id="2" name="Content Placeholder 1"/>
          <p:cNvSpPr>
            <a:spLocks noGrp="1"/>
          </p:cNvSpPr>
          <p:nvPr>
            <p:ph idx="1"/>
          </p:nvPr>
        </p:nvSpPr>
        <p:spPr/>
        <p:txBody>
          <a:bodyPr/>
          <a:lstStyle/>
          <a:p>
            <a:pPr lvl="1"/>
            <a:r>
              <a:rPr lang="en-US" dirty="0"/>
              <a:t>Law enforcement </a:t>
            </a:r>
          </a:p>
          <a:p>
            <a:pPr lvl="1"/>
            <a:r>
              <a:rPr lang="en-US" dirty="0"/>
              <a:t>Unanticipated hospitalization</a:t>
            </a:r>
          </a:p>
          <a:p>
            <a:pPr lvl="1"/>
            <a:r>
              <a:rPr lang="en-US" dirty="0"/>
              <a:t>Unapproved behavioral support</a:t>
            </a:r>
          </a:p>
          <a:p>
            <a:endParaRPr lang="en-US" dirty="0"/>
          </a:p>
        </p:txBody>
      </p:sp>
    </p:spTree>
    <p:extLst>
      <p:ext uri="{BB962C8B-B14F-4D97-AF65-F5344CB8AC3E}">
        <p14:creationId xmlns:p14="http://schemas.microsoft.com/office/powerpoint/2010/main" val="3107449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MUI Definitions</a:t>
            </a:r>
          </a:p>
        </p:txBody>
      </p:sp>
      <p:pic>
        <p:nvPicPr>
          <p:cNvPr id="1026" name="Picture 2" descr="C:\Users\KGrisham\AppData\Local\Microsoft\Windows\Temporary Internet Files\Content.IE5\AFSGKQ79\MP900341468[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43200" y="2439575"/>
            <a:ext cx="3657600" cy="2609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2135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Physical Abuse</a:t>
            </a:r>
          </a:p>
        </p:txBody>
      </p:sp>
      <p:sp>
        <p:nvSpPr>
          <p:cNvPr id="2" name="Content Placeholder 1"/>
          <p:cNvSpPr>
            <a:spLocks noGrp="1"/>
          </p:cNvSpPr>
          <p:nvPr>
            <p:ph idx="1"/>
          </p:nvPr>
        </p:nvSpPr>
        <p:spPr/>
        <p:txBody>
          <a:bodyPr>
            <a:normAutofit fontScale="92500"/>
          </a:bodyPr>
          <a:lstStyle/>
          <a:p>
            <a:r>
              <a:rPr lang="en-US" dirty="0"/>
              <a:t>The use of physical force that can </a:t>
            </a:r>
            <a:r>
              <a:rPr lang="en-US" u="sng" dirty="0"/>
              <a:t>reasonably be expected to result in physical harm.</a:t>
            </a:r>
            <a:r>
              <a:rPr lang="en-US" dirty="0"/>
              <a:t>	</a:t>
            </a:r>
          </a:p>
          <a:p>
            <a:pPr marL="109728" indent="0">
              <a:buNone/>
            </a:pPr>
            <a:r>
              <a:rPr lang="en-US" dirty="0"/>
              <a:t>	-slap</a:t>
            </a:r>
          </a:p>
          <a:p>
            <a:pPr marL="109728" indent="0">
              <a:buNone/>
            </a:pPr>
            <a:r>
              <a:rPr lang="en-US" dirty="0"/>
              <a:t>	- hit</a:t>
            </a:r>
          </a:p>
          <a:p>
            <a:pPr marL="109728" indent="0">
              <a:buNone/>
            </a:pPr>
            <a:r>
              <a:rPr lang="en-US" dirty="0"/>
              <a:t>	-push</a:t>
            </a:r>
          </a:p>
          <a:p>
            <a:pPr marL="109728" indent="0">
              <a:buNone/>
            </a:pPr>
            <a:r>
              <a:rPr lang="en-US" dirty="0"/>
              <a:t>	-throwing objects</a:t>
            </a:r>
          </a:p>
          <a:p>
            <a:pPr marL="566928" indent="-457200"/>
            <a:r>
              <a:rPr lang="en-US" dirty="0"/>
              <a:t>Physical harm – means any injury, illness, or other physiological impairment, regardless of its gravity or duration.</a:t>
            </a:r>
          </a:p>
          <a:p>
            <a:pPr marL="109728" indent="0">
              <a:buNone/>
            </a:pPr>
            <a:endParaRPr lang="en-US" dirty="0"/>
          </a:p>
        </p:txBody>
      </p:sp>
    </p:spTree>
    <p:extLst>
      <p:ext uri="{BB962C8B-B14F-4D97-AF65-F5344CB8AC3E}">
        <p14:creationId xmlns:p14="http://schemas.microsoft.com/office/powerpoint/2010/main" val="3813744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Sexual Abuse</a:t>
            </a:r>
          </a:p>
        </p:txBody>
      </p:sp>
      <p:sp>
        <p:nvSpPr>
          <p:cNvPr id="2" name="Content Placeholder 1"/>
          <p:cNvSpPr>
            <a:spLocks noGrp="1"/>
          </p:cNvSpPr>
          <p:nvPr>
            <p:ph idx="1"/>
          </p:nvPr>
        </p:nvSpPr>
        <p:spPr/>
        <p:txBody>
          <a:bodyPr/>
          <a:lstStyle/>
          <a:p>
            <a:r>
              <a:rPr lang="en-US" dirty="0"/>
              <a:t>Unlawful sexual contact – Touching erogenous zones (breast, buttocks, “private parts) </a:t>
            </a:r>
          </a:p>
          <a:p>
            <a:r>
              <a:rPr lang="en-US" dirty="0"/>
              <a:t>Unlawful sexual conduct – intercourse (oral, anal, vaginal)</a:t>
            </a:r>
          </a:p>
          <a:p>
            <a:r>
              <a:rPr lang="en-US" dirty="0"/>
              <a:t>Public indecency, voyeurism, importuning, etc. – Prostitution, “Peeping Tom”, Masturbating in front of an individual </a:t>
            </a:r>
          </a:p>
          <a:p>
            <a:pPr marL="109728" indent="0">
              <a:buNone/>
            </a:pPr>
            <a:endParaRPr lang="en-US" dirty="0"/>
          </a:p>
        </p:txBody>
      </p:sp>
    </p:spTree>
    <p:extLst>
      <p:ext uri="{BB962C8B-B14F-4D97-AF65-F5344CB8AC3E}">
        <p14:creationId xmlns:p14="http://schemas.microsoft.com/office/powerpoint/2010/main" val="1710008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Emotional Abuse</a:t>
            </a:r>
          </a:p>
        </p:txBody>
      </p:sp>
      <p:sp>
        <p:nvSpPr>
          <p:cNvPr id="2" name="Content Placeholder 1"/>
          <p:cNvSpPr>
            <a:spLocks noGrp="1"/>
          </p:cNvSpPr>
          <p:nvPr>
            <p:ph idx="1"/>
          </p:nvPr>
        </p:nvSpPr>
        <p:spPr/>
        <p:txBody>
          <a:bodyPr>
            <a:normAutofit/>
          </a:bodyPr>
          <a:lstStyle/>
          <a:p>
            <a:r>
              <a:rPr lang="en-US" dirty="0"/>
              <a:t>The use of words, gestures, or other communicative means to purposefully threaten, coerce, intimidate, harass, or humiliate an individual or a pattern of behavior that creates a hostile environment. </a:t>
            </a:r>
          </a:p>
          <a:p>
            <a:pPr marL="82296" indent="0">
              <a:buNone/>
            </a:pPr>
            <a:endParaRPr lang="en-US" dirty="0"/>
          </a:p>
          <a:p>
            <a:endParaRPr lang="en-US" b="1" dirty="0"/>
          </a:p>
          <a:p>
            <a:r>
              <a:rPr lang="en-US" dirty="0"/>
              <a:t>Examples</a:t>
            </a:r>
          </a:p>
          <a:p>
            <a:endParaRPr lang="en-US" dirty="0"/>
          </a:p>
          <a:p>
            <a:pPr marL="109728" indent="0">
              <a:buNone/>
            </a:pPr>
            <a:endParaRPr lang="en-US" dirty="0"/>
          </a:p>
        </p:txBody>
      </p:sp>
    </p:spTree>
    <p:extLst>
      <p:ext uri="{BB962C8B-B14F-4D97-AF65-F5344CB8AC3E}">
        <p14:creationId xmlns:p14="http://schemas.microsoft.com/office/powerpoint/2010/main" val="3365484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Misappropriation</a:t>
            </a:r>
          </a:p>
        </p:txBody>
      </p:sp>
      <p:sp>
        <p:nvSpPr>
          <p:cNvPr id="2" name="Content Placeholder 1"/>
          <p:cNvSpPr>
            <a:spLocks noGrp="1"/>
          </p:cNvSpPr>
          <p:nvPr>
            <p:ph idx="1"/>
          </p:nvPr>
        </p:nvSpPr>
        <p:spPr/>
        <p:txBody>
          <a:bodyPr>
            <a:normAutofit lnSpcReduction="10000"/>
          </a:bodyPr>
          <a:lstStyle/>
          <a:p>
            <a:r>
              <a:rPr lang="en-US" dirty="0"/>
              <a:t>Depriving, defrauding, or otherwise obtaining the real or personal property of an individual - Includes theft of money or property. </a:t>
            </a:r>
          </a:p>
          <a:p>
            <a:endParaRPr lang="en-US" dirty="0"/>
          </a:p>
          <a:p>
            <a:endParaRPr lang="en-US" dirty="0"/>
          </a:p>
          <a:p>
            <a:r>
              <a:rPr lang="en-US" dirty="0"/>
              <a:t>AMOUNT DOES NOT MATTER!</a:t>
            </a:r>
          </a:p>
          <a:p>
            <a:endParaRPr lang="en-US" dirty="0"/>
          </a:p>
          <a:p>
            <a:r>
              <a:rPr lang="en-US" dirty="0"/>
              <a:t>Examples</a:t>
            </a:r>
          </a:p>
          <a:p>
            <a:pPr marL="109728" indent="0">
              <a:buNone/>
            </a:pPr>
            <a:endParaRPr lang="en-US" dirty="0"/>
          </a:p>
        </p:txBody>
      </p:sp>
    </p:spTree>
    <p:extLst>
      <p:ext uri="{BB962C8B-B14F-4D97-AF65-F5344CB8AC3E}">
        <p14:creationId xmlns:p14="http://schemas.microsoft.com/office/powerpoint/2010/main" val="875519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Neglect</a:t>
            </a:r>
          </a:p>
        </p:txBody>
      </p:sp>
      <p:sp>
        <p:nvSpPr>
          <p:cNvPr id="2" name="Content Placeholder 1"/>
          <p:cNvSpPr>
            <a:spLocks noGrp="1"/>
          </p:cNvSpPr>
          <p:nvPr>
            <p:ph idx="1"/>
          </p:nvPr>
        </p:nvSpPr>
        <p:spPr/>
        <p:txBody>
          <a:bodyPr>
            <a:normAutofit/>
          </a:bodyPr>
          <a:lstStyle/>
          <a:p>
            <a:r>
              <a:rPr lang="en-US" dirty="0"/>
              <a:t>When there is a duty to do </a:t>
            </a:r>
          </a:p>
          <a:p>
            <a:r>
              <a:rPr lang="en-US" dirty="0"/>
              <a:t>Failing to provide an individual with medical care, personal care, or other support that consequently results in serious injury or places an individual or another person at risk of serious injury.</a:t>
            </a:r>
          </a:p>
          <a:p>
            <a:r>
              <a:rPr lang="en-US" dirty="0"/>
              <a:t>Serious injury- means an injury that results in treatment by a physician, physician assistant or nurse practitioner</a:t>
            </a:r>
          </a:p>
        </p:txBody>
      </p:sp>
    </p:spTree>
    <p:extLst>
      <p:ext uri="{BB962C8B-B14F-4D97-AF65-F5344CB8AC3E}">
        <p14:creationId xmlns:p14="http://schemas.microsoft.com/office/powerpoint/2010/main" val="854268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Types of Neglect	</a:t>
            </a:r>
          </a:p>
        </p:txBody>
      </p:sp>
      <p:sp>
        <p:nvSpPr>
          <p:cNvPr id="3" name="Content Placeholder 2"/>
          <p:cNvSpPr>
            <a:spLocks noGrp="1"/>
          </p:cNvSpPr>
          <p:nvPr>
            <p:ph idx="1"/>
          </p:nvPr>
        </p:nvSpPr>
        <p:spPr/>
        <p:txBody>
          <a:bodyPr>
            <a:normAutofit fontScale="85000" lnSpcReduction="20000"/>
          </a:bodyPr>
          <a:lstStyle/>
          <a:p>
            <a:r>
              <a:rPr lang="en-US" dirty="0"/>
              <a:t>An MUI where one or more persons can be identified as the primary person involved (PPI).</a:t>
            </a:r>
          </a:p>
          <a:p>
            <a:pPr marL="82296" indent="0">
              <a:buNone/>
            </a:pPr>
            <a:endParaRPr lang="en-US" dirty="0"/>
          </a:p>
          <a:p>
            <a:r>
              <a:rPr lang="en-US" dirty="0"/>
              <a:t>Systems issue – means underlying circumstances (such as physical environment, staffing levels, training provided to staff or supervisors, supervisory support for staff, previous awareness of a potential event adequacy of processes and procedures, or availability of resources and equipment) beyond the action or inaction of the primary person involved in a substantiated major unusual incident of neglect that contributed to the situation or outcome. </a:t>
            </a:r>
          </a:p>
          <a:p>
            <a:endParaRPr lang="en-US" dirty="0"/>
          </a:p>
        </p:txBody>
      </p:sp>
    </p:spTree>
    <p:extLst>
      <p:ext uri="{BB962C8B-B14F-4D97-AF65-F5344CB8AC3E}">
        <p14:creationId xmlns:p14="http://schemas.microsoft.com/office/powerpoint/2010/main" val="239565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Exploitation</a:t>
            </a:r>
          </a:p>
        </p:txBody>
      </p:sp>
      <p:sp>
        <p:nvSpPr>
          <p:cNvPr id="2" name="Content Placeholder 1"/>
          <p:cNvSpPr>
            <a:spLocks noGrp="1"/>
          </p:cNvSpPr>
          <p:nvPr>
            <p:ph idx="1"/>
          </p:nvPr>
        </p:nvSpPr>
        <p:spPr/>
        <p:txBody>
          <a:bodyPr>
            <a:normAutofit/>
          </a:bodyPr>
          <a:lstStyle/>
          <a:p>
            <a:r>
              <a:rPr lang="en-US" dirty="0"/>
              <a:t>Unlawful or improper act</a:t>
            </a:r>
          </a:p>
          <a:p>
            <a:endParaRPr lang="en-US" dirty="0"/>
          </a:p>
          <a:p>
            <a:r>
              <a:rPr lang="en-US" dirty="0"/>
              <a:t>Using an individual or an individual’s resources for personal benefit, profit, or gain</a:t>
            </a:r>
          </a:p>
          <a:p>
            <a:endParaRPr lang="en-US" dirty="0"/>
          </a:p>
          <a:p>
            <a:r>
              <a:rPr lang="en-US" dirty="0"/>
              <a:t>Examples</a:t>
            </a:r>
          </a:p>
        </p:txBody>
      </p:sp>
    </p:spTree>
    <p:extLst>
      <p:ext uri="{BB962C8B-B14F-4D97-AF65-F5344CB8AC3E}">
        <p14:creationId xmlns:p14="http://schemas.microsoft.com/office/powerpoint/2010/main" val="2259759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t>Peer-to-peer Exploitation</a:t>
            </a:r>
          </a:p>
        </p:txBody>
      </p:sp>
      <p:sp>
        <p:nvSpPr>
          <p:cNvPr id="2" name="Content Placeholder 1"/>
          <p:cNvSpPr>
            <a:spLocks noGrp="1"/>
          </p:cNvSpPr>
          <p:nvPr>
            <p:ph idx="1"/>
          </p:nvPr>
        </p:nvSpPr>
        <p:spPr/>
        <p:txBody>
          <a:bodyPr>
            <a:normAutofit/>
          </a:bodyPr>
          <a:lstStyle/>
          <a:p>
            <a:pPr lvl="1"/>
            <a:r>
              <a:rPr lang="en-US" dirty="0"/>
              <a:t> A peer using another peer or the peer’s possessions for personal gain. </a:t>
            </a:r>
          </a:p>
          <a:p>
            <a:endParaRPr lang="en-US" dirty="0"/>
          </a:p>
          <a:p>
            <a:pPr lvl="1"/>
            <a:r>
              <a:rPr lang="en-US" dirty="0"/>
              <a:t>Examples</a:t>
            </a:r>
          </a:p>
          <a:p>
            <a:pPr lvl="1"/>
            <a:endParaRPr lang="en-US" dirty="0"/>
          </a:p>
          <a:p>
            <a:pPr marL="0" indent="0">
              <a:buNone/>
            </a:pPr>
            <a:endParaRPr lang="en-US" dirty="0"/>
          </a:p>
        </p:txBody>
      </p:sp>
    </p:spTree>
    <p:extLst>
      <p:ext uri="{BB962C8B-B14F-4D97-AF65-F5344CB8AC3E}">
        <p14:creationId xmlns:p14="http://schemas.microsoft.com/office/powerpoint/2010/main" val="236006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8D972-31E4-07C0-DCBF-79ADC5AEFE31}"/>
              </a:ext>
            </a:extLst>
          </p:cNvPr>
          <p:cNvSpPr>
            <a:spLocks noGrp="1"/>
          </p:cNvSpPr>
          <p:nvPr>
            <p:ph type="title"/>
          </p:nvPr>
        </p:nvSpPr>
        <p:spPr/>
        <p:txBody>
          <a:bodyPr/>
          <a:lstStyle/>
          <a:p>
            <a:pPr algn="ctr"/>
            <a:r>
              <a:rPr lang="en-US" dirty="0"/>
              <a:t>Wat is OAC 5123-17-02</a:t>
            </a:r>
          </a:p>
        </p:txBody>
      </p:sp>
      <p:sp>
        <p:nvSpPr>
          <p:cNvPr id="3" name="Content Placeholder 2">
            <a:extLst>
              <a:ext uri="{FF2B5EF4-FFF2-40B4-BE49-F238E27FC236}">
                <a16:creationId xmlns:a16="http://schemas.microsoft.com/office/drawing/2014/main" id="{A95AA478-1BAF-A1D0-C5B5-A2DF35FDF054}"/>
              </a:ext>
            </a:extLst>
          </p:cNvPr>
          <p:cNvSpPr>
            <a:spLocks noGrp="1"/>
          </p:cNvSpPr>
          <p:nvPr>
            <p:ph idx="1"/>
          </p:nvPr>
        </p:nvSpPr>
        <p:spPr/>
        <p:txBody>
          <a:bodyPr>
            <a:normAutofit fontScale="92500" lnSpcReduction="10000"/>
          </a:bodyPr>
          <a:lstStyle/>
          <a:p>
            <a:r>
              <a:rPr lang="en-US" dirty="0"/>
              <a:t>The MUI rule establishes the system for addressing major unusual incidents and unusual incidents and implements a continuous quality improvement process to prevent or reduce the risk of harm to individuals. </a:t>
            </a:r>
          </a:p>
          <a:p>
            <a:r>
              <a:rPr lang="en-US" dirty="0"/>
              <a:t>The system is intended to create a culture that fosters trust through open communication, universal accountability, learning, and fair treatment of all persons involved.  </a:t>
            </a:r>
          </a:p>
          <a:p>
            <a:endParaRPr lang="en-US" dirty="0"/>
          </a:p>
        </p:txBody>
      </p:sp>
    </p:spTree>
    <p:extLst>
      <p:ext uri="{BB962C8B-B14F-4D97-AF65-F5344CB8AC3E}">
        <p14:creationId xmlns:p14="http://schemas.microsoft.com/office/powerpoint/2010/main" val="3272840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t>Peer-to-peer Theft</a:t>
            </a:r>
          </a:p>
        </p:txBody>
      </p:sp>
      <p:sp>
        <p:nvSpPr>
          <p:cNvPr id="2" name="Content Placeholder 1"/>
          <p:cNvSpPr>
            <a:spLocks noGrp="1"/>
          </p:cNvSpPr>
          <p:nvPr>
            <p:ph idx="1"/>
          </p:nvPr>
        </p:nvSpPr>
        <p:spPr/>
        <p:txBody>
          <a:bodyPr>
            <a:normAutofit/>
          </a:bodyPr>
          <a:lstStyle/>
          <a:p>
            <a:pPr lvl="1"/>
            <a:r>
              <a:rPr lang="en-US" dirty="0"/>
              <a:t>A peer stealing from another peer money or property equal to </a:t>
            </a:r>
            <a:r>
              <a:rPr lang="en-US" u="sng" dirty="0"/>
              <a:t>$20.00 </a:t>
            </a:r>
            <a:r>
              <a:rPr lang="en-US" dirty="0"/>
              <a:t>or more.</a:t>
            </a:r>
          </a:p>
          <a:p>
            <a:pPr lvl="1"/>
            <a:r>
              <a:rPr lang="en-US" dirty="0"/>
              <a:t>Can also be filed if the stolen property has “significant personal value” to the person.</a:t>
            </a:r>
          </a:p>
          <a:p>
            <a:endParaRPr lang="en-US" dirty="0"/>
          </a:p>
          <a:p>
            <a:pPr lvl="1"/>
            <a:r>
              <a:rPr lang="en-US" dirty="0"/>
              <a:t>Examples</a:t>
            </a:r>
          </a:p>
          <a:p>
            <a:pPr lvl="1"/>
            <a:endParaRPr lang="en-US" dirty="0"/>
          </a:p>
          <a:p>
            <a:endParaRPr lang="en-US" dirty="0"/>
          </a:p>
        </p:txBody>
      </p:sp>
    </p:spTree>
    <p:extLst>
      <p:ext uri="{BB962C8B-B14F-4D97-AF65-F5344CB8AC3E}">
        <p14:creationId xmlns:p14="http://schemas.microsoft.com/office/powerpoint/2010/main" val="2472539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t>Peer-to-peer Physical Acts</a:t>
            </a:r>
          </a:p>
        </p:txBody>
      </p:sp>
      <p:sp>
        <p:nvSpPr>
          <p:cNvPr id="2" name="Content Placeholder 1"/>
          <p:cNvSpPr>
            <a:spLocks noGrp="1"/>
          </p:cNvSpPr>
          <p:nvPr>
            <p:ph idx="1"/>
          </p:nvPr>
        </p:nvSpPr>
        <p:spPr>
          <a:xfrm>
            <a:off x="1435608" y="1600200"/>
            <a:ext cx="7498080" cy="4800600"/>
          </a:xfrm>
        </p:spPr>
        <p:txBody>
          <a:bodyPr>
            <a:normAutofit lnSpcReduction="10000"/>
          </a:bodyPr>
          <a:lstStyle/>
          <a:p>
            <a:pPr lvl="1"/>
            <a:r>
              <a:rPr lang="en-US" dirty="0"/>
              <a:t>Physical act which means a physical altercation that:</a:t>
            </a:r>
          </a:p>
          <a:p>
            <a:pPr lvl="1"/>
            <a:r>
              <a:rPr lang="en-US" dirty="0"/>
              <a:t>Results in examination or treatment by a physician, physician assistant or nurse practitioner</a:t>
            </a:r>
          </a:p>
          <a:p>
            <a:pPr lvl="1"/>
            <a:r>
              <a:rPr lang="en-US" dirty="0"/>
              <a:t>Involves strangulation, a bloody nose, a bloody lip, a black eye, a concussion or biting which causes breaking of the skin</a:t>
            </a:r>
          </a:p>
          <a:p>
            <a:pPr lvl="1"/>
            <a:r>
              <a:rPr lang="en-US" dirty="0"/>
              <a:t>Results in an individual being arrested, incarcerated or the subject of criminal charges</a:t>
            </a:r>
          </a:p>
        </p:txBody>
      </p:sp>
    </p:spTree>
    <p:extLst>
      <p:ext uri="{BB962C8B-B14F-4D97-AF65-F5344CB8AC3E}">
        <p14:creationId xmlns:p14="http://schemas.microsoft.com/office/powerpoint/2010/main" val="2472539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Peer-to-peer Sexual</a:t>
            </a:r>
          </a:p>
        </p:txBody>
      </p:sp>
      <p:sp>
        <p:nvSpPr>
          <p:cNvPr id="2" name="Content Placeholder 1"/>
          <p:cNvSpPr>
            <a:spLocks noGrp="1"/>
          </p:cNvSpPr>
          <p:nvPr>
            <p:ph idx="1"/>
          </p:nvPr>
        </p:nvSpPr>
        <p:spPr/>
        <p:txBody>
          <a:bodyPr/>
          <a:lstStyle/>
          <a:p>
            <a:pPr lvl="1"/>
            <a:r>
              <a:rPr lang="en-US" dirty="0"/>
              <a:t>An act by a peer to another peer which means sexual conduct and/or contact </a:t>
            </a:r>
            <a:r>
              <a:rPr lang="en-US" i="1" u="sng" dirty="0"/>
              <a:t>for the purposes of sexual gratification</a:t>
            </a:r>
            <a:r>
              <a:rPr lang="en-US" dirty="0"/>
              <a:t> without the consent of the other individual.</a:t>
            </a:r>
          </a:p>
          <a:p>
            <a:pPr marL="402336" lvl="1" indent="0">
              <a:buNone/>
            </a:pPr>
            <a:endParaRPr lang="en-US" dirty="0"/>
          </a:p>
          <a:p>
            <a:pPr lvl="1"/>
            <a:r>
              <a:rPr lang="en-US" dirty="0"/>
              <a:t>Examples</a:t>
            </a:r>
          </a:p>
          <a:p>
            <a:endParaRPr lang="en-US" dirty="0"/>
          </a:p>
        </p:txBody>
      </p:sp>
    </p:spTree>
    <p:extLst>
      <p:ext uri="{BB962C8B-B14F-4D97-AF65-F5344CB8AC3E}">
        <p14:creationId xmlns:p14="http://schemas.microsoft.com/office/powerpoint/2010/main" val="4238796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Prohibited Sexual Relations</a:t>
            </a:r>
          </a:p>
        </p:txBody>
      </p:sp>
      <p:sp>
        <p:nvSpPr>
          <p:cNvPr id="2" name="Content Placeholder 1"/>
          <p:cNvSpPr>
            <a:spLocks noGrp="1"/>
          </p:cNvSpPr>
          <p:nvPr>
            <p:ph idx="1"/>
          </p:nvPr>
        </p:nvSpPr>
        <p:spPr/>
        <p:txBody>
          <a:bodyPr>
            <a:normAutofit fontScale="92500" lnSpcReduction="10000"/>
          </a:bodyPr>
          <a:lstStyle/>
          <a:p>
            <a:r>
              <a:rPr lang="en-US" dirty="0"/>
              <a:t>A DD employee engaging in consensual  sexual conduct or having consensual sexual contact with an individual who is not the employee’s spouse and for whom the DD employee was employed or under contract to provide care or supervise the provision of care at the time of the incident.</a:t>
            </a:r>
          </a:p>
          <a:p>
            <a:endParaRPr lang="en-US" dirty="0"/>
          </a:p>
          <a:p>
            <a:endParaRPr lang="en-US" dirty="0"/>
          </a:p>
          <a:p>
            <a:r>
              <a:rPr lang="en-US" dirty="0"/>
              <a:t>Examples</a:t>
            </a:r>
          </a:p>
          <a:p>
            <a:endParaRPr lang="en-US" dirty="0"/>
          </a:p>
          <a:p>
            <a:endParaRPr lang="en-US" dirty="0"/>
          </a:p>
        </p:txBody>
      </p:sp>
    </p:spTree>
    <p:extLst>
      <p:ext uri="{BB962C8B-B14F-4D97-AF65-F5344CB8AC3E}">
        <p14:creationId xmlns:p14="http://schemas.microsoft.com/office/powerpoint/2010/main" val="3815948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Rights Code Violation</a:t>
            </a:r>
          </a:p>
        </p:txBody>
      </p:sp>
      <p:sp>
        <p:nvSpPr>
          <p:cNvPr id="2" name="Content Placeholder 1"/>
          <p:cNvSpPr>
            <a:spLocks noGrp="1"/>
          </p:cNvSpPr>
          <p:nvPr>
            <p:ph idx="1"/>
          </p:nvPr>
        </p:nvSpPr>
        <p:spPr/>
        <p:txBody>
          <a:bodyPr/>
          <a:lstStyle/>
          <a:p>
            <a:r>
              <a:rPr lang="en-US" dirty="0"/>
              <a:t>Any violation of an individual rights.</a:t>
            </a:r>
          </a:p>
          <a:p>
            <a:pPr marL="109728" indent="0">
              <a:buNone/>
            </a:pPr>
            <a:endParaRPr lang="en-US" dirty="0"/>
          </a:p>
          <a:p>
            <a:r>
              <a:rPr lang="en-US" i="1" u="sng" dirty="0"/>
              <a:t>That creates a likely risk of harm to the health and welfare of the individual.</a:t>
            </a:r>
          </a:p>
          <a:p>
            <a:pPr marL="109728" indent="0">
              <a:buNone/>
            </a:pPr>
            <a:endParaRPr lang="en-US" dirty="0"/>
          </a:p>
          <a:p>
            <a:r>
              <a:rPr lang="en-US" dirty="0"/>
              <a:t>Can either be a UI or MUI.</a:t>
            </a:r>
          </a:p>
          <a:p>
            <a:endParaRPr lang="en-US" dirty="0"/>
          </a:p>
        </p:txBody>
      </p:sp>
    </p:spTree>
    <p:extLst>
      <p:ext uri="{BB962C8B-B14F-4D97-AF65-F5344CB8AC3E}">
        <p14:creationId xmlns:p14="http://schemas.microsoft.com/office/powerpoint/2010/main" val="2670897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Failure to Report</a:t>
            </a:r>
          </a:p>
        </p:txBody>
      </p:sp>
      <p:sp>
        <p:nvSpPr>
          <p:cNvPr id="2" name="Content Placeholder 1"/>
          <p:cNvSpPr>
            <a:spLocks noGrp="1"/>
          </p:cNvSpPr>
          <p:nvPr>
            <p:ph idx="1"/>
          </p:nvPr>
        </p:nvSpPr>
        <p:spPr/>
        <p:txBody>
          <a:bodyPr>
            <a:normAutofit lnSpcReduction="10000"/>
          </a:bodyPr>
          <a:lstStyle/>
          <a:p>
            <a:r>
              <a:rPr lang="en-US" dirty="0"/>
              <a:t>A developmental disabilities employee does not immediately report the alleged, suspected, or actual occurrence of an individual suffering or facing a substantial risk of suffering any wound, injury, disability, or condition of such nature as to reasonably indicate emotional abuse, exploitation, misappropriation, neglect, physical abuse, sexual abuse to the agency provider, county board or department. </a:t>
            </a:r>
          </a:p>
          <a:p>
            <a:endParaRPr lang="en-US" dirty="0"/>
          </a:p>
        </p:txBody>
      </p:sp>
    </p:spTree>
    <p:extLst>
      <p:ext uri="{BB962C8B-B14F-4D97-AF65-F5344CB8AC3E}">
        <p14:creationId xmlns:p14="http://schemas.microsoft.com/office/powerpoint/2010/main" val="2018895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Unapproved Behavioral Support</a:t>
            </a:r>
          </a:p>
        </p:txBody>
      </p:sp>
      <p:sp>
        <p:nvSpPr>
          <p:cNvPr id="2" name="Content Placeholder 1"/>
          <p:cNvSpPr>
            <a:spLocks noGrp="1"/>
          </p:cNvSpPr>
          <p:nvPr>
            <p:ph idx="1"/>
          </p:nvPr>
        </p:nvSpPr>
        <p:spPr/>
        <p:txBody>
          <a:bodyPr>
            <a:normAutofit fontScale="62500" lnSpcReduction="20000"/>
          </a:bodyPr>
          <a:lstStyle/>
          <a:p>
            <a:r>
              <a:rPr lang="en-US" dirty="0"/>
              <a:t>Unapproved behavioral support means the use of a prohibited measure as defined in rule 5123-2-06 of the Administrative Code or the use of a restrictive measure implemented without approval of the human rights committee or without informed consent of the individual or the individual’s guardian when the use of the prohibited measure or restrictive measure results in risk to the individual’s health and welfare.</a:t>
            </a:r>
          </a:p>
          <a:p>
            <a:endParaRPr lang="en-US" dirty="0"/>
          </a:p>
          <a:p>
            <a:r>
              <a:rPr lang="en-US" dirty="0"/>
              <a:t>Prone restraint will be filed as an Unapproved Behavioral Support, and investigated as a UBS, this could be upgraded to Physical Abuse when appropriate.</a:t>
            </a:r>
          </a:p>
          <a:p>
            <a:endParaRPr lang="en-US" dirty="0"/>
          </a:p>
          <a:p>
            <a:r>
              <a:rPr lang="en-US" dirty="0"/>
              <a:t>When the use of the prohibited measure or restrictive measure does not result in risk to the individual’s health and welfare, the incident shall be investigated as an unusual incident. </a:t>
            </a:r>
          </a:p>
          <a:p>
            <a:endParaRPr lang="en-US" b="1" dirty="0"/>
          </a:p>
          <a:p>
            <a:endParaRPr lang="en-US" dirty="0"/>
          </a:p>
          <a:p>
            <a:endParaRPr lang="en-US" dirty="0"/>
          </a:p>
        </p:txBody>
      </p:sp>
    </p:spTree>
    <p:extLst>
      <p:ext uri="{BB962C8B-B14F-4D97-AF65-F5344CB8AC3E}">
        <p14:creationId xmlns:p14="http://schemas.microsoft.com/office/powerpoint/2010/main" val="23434492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Missing Individual</a:t>
            </a:r>
          </a:p>
        </p:txBody>
      </p:sp>
      <p:sp>
        <p:nvSpPr>
          <p:cNvPr id="2" name="Content Placeholder 1"/>
          <p:cNvSpPr>
            <a:spLocks noGrp="1"/>
          </p:cNvSpPr>
          <p:nvPr>
            <p:ph idx="1"/>
          </p:nvPr>
        </p:nvSpPr>
        <p:spPr/>
        <p:txBody>
          <a:bodyPr>
            <a:normAutofit/>
          </a:bodyPr>
          <a:lstStyle/>
          <a:p>
            <a:r>
              <a:rPr lang="en-US" dirty="0"/>
              <a:t>Law enforcement has been contacted because an individual’s whereabouts are unknown, and the individual is believed to be at or pose an imminent risk of harm to self or others. </a:t>
            </a:r>
          </a:p>
          <a:p>
            <a:endParaRPr lang="en-US" dirty="0"/>
          </a:p>
          <a:p>
            <a:endParaRPr lang="en-US" dirty="0"/>
          </a:p>
        </p:txBody>
      </p:sp>
    </p:spTree>
    <p:extLst>
      <p:ext uri="{BB962C8B-B14F-4D97-AF65-F5344CB8AC3E}">
        <p14:creationId xmlns:p14="http://schemas.microsoft.com/office/powerpoint/2010/main" val="1285205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Attempted Suicide</a:t>
            </a:r>
          </a:p>
        </p:txBody>
      </p:sp>
      <p:sp>
        <p:nvSpPr>
          <p:cNvPr id="2" name="Content Placeholder 1"/>
          <p:cNvSpPr>
            <a:spLocks noGrp="1"/>
          </p:cNvSpPr>
          <p:nvPr>
            <p:ph idx="1"/>
          </p:nvPr>
        </p:nvSpPr>
        <p:spPr/>
        <p:txBody>
          <a:bodyPr/>
          <a:lstStyle/>
          <a:p>
            <a:r>
              <a:rPr lang="en-US" dirty="0"/>
              <a:t>Individual makes an actual, physical attempt that results in:</a:t>
            </a:r>
          </a:p>
          <a:p>
            <a:pPr lvl="1"/>
            <a:r>
              <a:rPr lang="en-US" dirty="0"/>
              <a:t>ER treatment</a:t>
            </a:r>
          </a:p>
          <a:p>
            <a:pPr lvl="1"/>
            <a:r>
              <a:rPr lang="en-US" dirty="0"/>
              <a:t>In-patient observation</a:t>
            </a:r>
          </a:p>
          <a:p>
            <a:pPr lvl="1"/>
            <a:r>
              <a:rPr lang="en-US" dirty="0"/>
              <a:t>Hospital Admission</a:t>
            </a:r>
          </a:p>
          <a:p>
            <a:pPr marL="109728" indent="0">
              <a:buNone/>
            </a:pPr>
            <a:endParaRPr lang="en-US" dirty="0"/>
          </a:p>
        </p:txBody>
      </p:sp>
    </p:spTree>
    <p:extLst>
      <p:ext uri="{BB962C8B-B14F-4D97-AF65-F5344CB8AC3E}">
        <p14:creationId xmlns:p14="http://schemas.microsoft.com/office/powerpoint/2010/main" val="1218655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Law Enforcement</a:t>
            </a:r>
          </a:p>
        </p:txBody>
      </p:sp>
      <p:sp>
        <p:nvSpPr>
          <p:cNvPr id="2" name="Content Placeholder 1"/>
          <p:cNvSpPr>
            <a:spLocks noGrp="1"/>
          </p:cNvSpPr>
          <p:nvPr>
            <p:ph idx="1"/>
          </p:nvPr>
        </p:nvSpPr>
        <p:spPr/>
        <p:txBody>
          <a:bodyPr/>
          <a:lstStyle/>
          <a:p>
            <a:r>
              <a:rPr lang="en-US" dirty="0"/>
              <a:t>Anytime an individual is involved with the police and the incident involves:</a:t>
            </a:r>
          </a:p>
          <a:p>
            <a:pPr marL="109728" indent="0">
              <a:buNone/>
            </a:pPr>
            <a:endParaRPr lang="en-US" dirty="0"/>
          </a:p>
          <a:p>
            <a:pPr lvl="1"/>
            <a:r>
              <a:rPr lang="en-US" dirty="0"/>
              <a:t>Charges being filed</a:t>
            </a:r>
          </a:p>
          <a:p>
            <a:pPr lvl="1"/>
            <a:r>
              <a:rPr lang="en-US" dirty="0"/>
              <a:t>Incarceration</a:t>
            </a:r>
          </a:p>
          <a:p>
            <a:pPr lvl="1"/>
            <a:r>
              <a:rPr lang="en-US" dirty="0"/>
              <a:t>Arrest</a:t>
            </a:r>
          </a:p>
          <a:p>
            <a:pPr lvl="1"/>
            <a:r>
              <a:rPr lang="en-US" dirty="0" err="1"/>
              <a:t>Tased</a:t>
            </a:r>
            <a:endParaRPr lang="en-US" dirty="0"/>
          </a:p>
          <a:p>
            <a:endParaRPr lang="en-US" dirty="0"/>
          </a:p>
        </p:txBody>
      </p:sp>
    </p:spTree>
    <p:extLst>
      <p:ext uri="{BB962C8B-B14F-4D97-AF65-F5344CB8AC3E}">
        <p14:creationId xmlns:p14="http://schemas.microsoft.com/office/powerpoint/2010/main" val="299859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t>Major Unusual Incident means..</a:t>
            </a:r>
          </a:p>
        </p:txBody>
      </p:sp>
      <p:sp>
        <p:nvSpPr>
          <p:cNvPr id="2" name="Content Placeholder 1"/>
          <p:cNvSpPr>
            <a:spLocks noGrp="1"/>
          </p:cNvSpPr>
          <p:nvPr>
            <p:ph idx="1"/>
          </p:nvPr>
        </p:nvSpPr>
        <p:spPr/>
        <p:txBody>
          <a:bodyPr>
            <a:normAutofit/>
          </a:bodyPr>
          <a:lstStyle/>
          <a:p>
            <a:r>
              <a:rPr lang="en-US" dirty="0"/>
              <a:t>The alleged, suspected, or actual occurrence of an incident when there is reason to believe the incident has occurred. </a:t>
            </a:r>
          </a:p>
          <a:p>
            <a:endParaRPr lang="en-US" dirty="0"/>
          </a:p>
          <a:p>
            <a:pPr lvl="1"/>
            <a:endParaRPr lang="en-US" dirty="0"/>
          </a:p>
          <a:p>
            <a:endParaRPr lang="en-US" dirty="0"/>
          </a:p>
        </p:txBody>
      </p:sp>
    </p:spTree>
    <p:extLst>
      <p:ext uri="{BB962C8B-B14F-4D97-AF65-F5344CB8AC3E}">
        <p14:creationId xmlns:p14="http://schemas.microsoft.com/office/powerpoint/2010/main" val="35110331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Medical Emergency</a:t>
            </a:r>
          </a:p>
        </p:txBody>
      </p:sp>
      <p:sp>
        <p:nvSpPr>
          <p:cNvPr id="2" name="Content Placeholder 1"/>
          <p:cNvSpPr>
            <a:spLocks noGrp="1"/>
          </p:cNvSpPr>
          <p:nvPr>
            <p:ph idx="1"/>
          </p:nvPr>
        </p:nvSpPr>
        <p:spPr/>
        <p:txBody>
          <a:bodyPr>
            <a:normAutofit fontScale="92500" lnSpcReduction="10000"/>
          </a:bodyPr>
          <a:lstStyle/>
          <a:p>
            <a:r>
              <a:rPr lang="en-US" dirty="0"/>
              <a:t>An incident where emergency medical intervention by a developmental disabilities employee is required to save an individual’s life</a:t>
            </a:r>
          </a:p>
          <a:p>
            <a:pPr marL="82296" indent="0">
              <a:buNone/>
            </a:pPr>
            <a:endParaRPr lang="en-US" dirty="0"/>
          </a:p>
          <a:p>
            <a:pPr lvl="1"/>
            <a:r>
              <a:rPr lang="en-US" dirty="0"/>
              <a:t>Choking relief techniques such as back blows or abdominal thrusts</a:t>
            </a:r>
          </a:p>
          <a:p>
            <a:pPr lvl="1"/>
            <a:r>
              <a:rPr lang="en-US" dirty="0"/>
              <a:t>Cardiopulmonary resuscitation (CPR)</a:t>
            </a:r>
          </a:p>
          <a:p>
            <a:pPr lvl="1"/>
            <a:r>
              <a:rPr lang="en-US" dirty="0"/>
              <a:t>Automated external defibrillator (AED)</a:t>
            </a:r>
          </a:p>
          <a:p>
            <a:pPr lvl="1"/>
            <a:r>
              <a:rPr lang="en-US" dirty="0"/>
              <a:t>Administration of overdose reversal medication such as “Narcan”</a:t>
            </a:r>
          </a:p>
          <a:p>
            <a:endParaRPr lang="en-US" dirty="0"/>
          </a:p>
        </p:txBody>
      </p:sp>
    </p:spTree>
    <p:extLst>
      <p:ext uri="{BB962C8B-B14F-4D97-AF65-F5344CB8AC3E}">
        <p14:creationId xmlns:p14="http://schemas.microsoft.com/office/powerpoint/2010/main" val="554418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Significant Injuries</a:t>
            </a:r>
          </a:p>
        </p:txBody>
      </p:sp>
      <p:sp>
        <p:nvSpPr>
          <p:cNvPr id="2" name="Content Placeholder 1"/>
          <p:cNvSpPr>
            <a:spLocks noGrp="1"/>
          </p:cNvSpPr>
          <p:nvPr>
            <p:ph idx="1"/>
          </p:nvPr>
        </p:nvSpPr>
        <p:spPr/>
        <p:txBody>
          <a:bodyPr>
            <a:normAutofit fontScale="92500"/>
          </a:bodyPr>
          <a:lstStyle/>
          <a:p>
            <a:r>
              <a:rPr lang="en-US" dirty="0"/>
              <a:t>An injury to an individual of known or unknown cause that results in:</a:t>
            </a:r>
          </a:p>
          <a:p>
            <a:pPr lvl="1"/>
            <a:r>
              <a:rPr lang="en-US" dirty="0"/>
              <a:t>Concussion</a:t>
            </a:r>
          </a:p>
          <a:p>
            <a:pPr lvl="1"/>
            <a:r>
              <a:rPr lang="en-US" dirty="0"/>
              <a:t>Dental injury that requires treatment by a dentist</a:t>
            </a:r>
          </a:p>
          <a:p>
            <a:pPr lvl="1"/>
            <a:r>
              <a:rPr lang="en-US" dirty="0"/>
              <a:t>Broken/fractured bone</a:t>
            </a:r>
          </a:p>
          <a:p>
            <a:pPr lvl="1"/>
            <a:r>
              <a:rPr lang="en-US" dirty="0"/>
              <a:t>Dislocation</a:t>
            </a:r>
          </a:p>
          <a:p>
            <a:pPr lvl="1"/>
            <a:r>
              <a:rPr lang="en-US" dirty="0"/>
              <a:t>2</a:t>
            </a:r>
            <a:r>
              <a:rPr lang="en-US" baseline="30000" dirty="0"/>
              <a:t>nd</a:t>
            </a:r>
            <a:r>
              <a:rPr lang="en-US" dirty="0"/>
              <a:t> or 3</a:t>
            </a:r>
            <a:r>
              <a:rPr lang="en-US" baseline="30000" dirty="0"/>
              <a:t>rd</a:t>
            </a:r>
            <a:r>
              <a:rPr lang="en-US" dirty="0"/>
              <a:t> degree burn </a:t>
            </a:r>
          </a:p>
          <a:p>
            <a:pPr lvl="1"/>
            <a:r>
              <a:rPr lang="en-US" dirty="0"/>
              <a:t>Requires immobilization</a:t>
            </a:r>
          </a:p>
          <a:p>
            <a:pPr lvl="1"/>
            <a:r>
              <a:rPr lang="en-US" dirty="0"/>
              <a:t>Casting</a:t>
            </a:r>
          </a:p>
          <a:p>
            <a:pPr lvl="1"/>
            <a:r>
              <a:rPr lang="en-US" dirty="0"/>
              <a:t>5 or more sutures</a:t>
            </a:r>
          </a:p>
          <a:p>
            <a:endParaRPr lang="en-US" dirty="0"/>
          </a:p>
        </p:txBody>
      </p:sp>
    </p:spTree>
    <p:extLst>
      <p:ext uri="{BB962C8B-B14F-4D97-AF65-F5344CB8AC3E}">
        <p14:creationId xmlns:p14="http://schemas.microsoft.com/office/powerpoint/2010/main" val="13584450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Unanticipated Hospitalization</a:t>
            </a:r>
          </a:p>
        </p:txBody>
      </p:sp>
      <p:sp>
        <p:nvSpPr>
          <p:cNvPr id="2" name="Content Placeholder 1"/>
          <p:cNvSpPr>
            <a:spLocks noGrp="1"/>
          </p:cNvSpPr>
          <p:nvPr>
            <p:ph idx="1"/>
          </p:nvPr>
        </p:nvSpPr>
        <p:spPr/>
        <p:txBody>
          <a:bodyPr>
            <a:normAutofit fontScale="62500" lnSpcReduction="20000"/>
          </a:bodyPr>
          <a:lstStyle/>
          <a:p>
            <a:r>
              <a:rPr lang="en-US" dirty="0"/>
              <a:t>A hospital admission lasting forty-eight hours or longer that is not associated with planned evaluations, scheduled procedures, or routine diagnostic tests that are part of ongoing medical care, including diagnosis of conditions and is due to one or more of the following diagnoses:</a:t>
            </a:r>
          </a:p>
          <a:p>
            <a:pPr lvl="1"/>
            <a:r>
              <a:rPr lang="en-US" dirty="0"/>
              <a:t>Aspiration pneumonia</a:t>
            </a:r>
          </a:p>
          <a:p>
            <a:pPr lvl="1"/>
            <a:r>
              <a:rPr lang="en-US" dirty="0"/>
              <a:t>Bowel obstruction</a:t>
            </a:r>
          </a:p>
          <a:p>
            <a:pPr lvl="1"/>
            <a:r>
              <a:rPr lang="en-US" dirty="0"/>
              <a:t>Dehydration</a:t>
            </a:r>
          </a:p>
          <a:p>
            <a:pPr lvl="1"/>
            <a:r>
              <a:rPr lang="en-US" dirty="0"/>
              <a:t>Medication error</a:t>
            </a:r>
          </a:p>
          <a:p>
            <a:pPr lvl="1"/>
            <a:r>
              <a:rPr lang="en-US" dirty="0"/>
              <a:t>Seizures </a:t>
            </a:r>
          </a:p>
          <a:p>
            <a:pPr lvl="1"/>
            <a:r>
              <a:rPr lang="en-US" dirty="0"/>
              <a:t>Sepsis</a:t>
            </a:r>
          </a:p>
          <a:p>
            <a:r>
              <a:rPr lang="en-US" dirty="0"/>
              <a:t>A hospital re-admission lasting forty-eight hours or longer that:</a:t>
            </a:r>
          </a:p>
          <a:p>
            <a:pPr lvl="1"/>
            <a:r>
              <a:rPr lang="en-US" dirty="0"/>
              <a:t>Is not associated with planned evaluations, scheduled procedures, or routine diagnostic tests that are part of ongoing medical care, including the diagnosis of conditions and </a:t>
            </a:r>
          </a:p>
          <a:p>
            <a:pPr lvl="1"/>
            <a:r>
              <a:rPr lang="en-US" dirty="0"/>
              <a:t>Is due to any diagnosis that is the same diagnosis as a prior hospital admission lasting forty-eight hours or longer within the past thirty days.</a:t>
            </a:r>
          </a:p>
          <a:p>
            <a:pPr marL="457200" lvl="1" indent="0">
              <a:buNone/>
            </a:pPr>
            <a:endParaRPr lang="en-US" dirty="0"/>
          </a:p>
          <a:p>
            <a:pPr marL="566928" indent="-457200"/>
            <a:endParaRPr lang="en-US" dirty="0"/>
          </a:p>
        </p:txBody>
      </p:sp>
    </p:spTree>
    <p:extLst>
      <p:ext uri="{BB962C8B-B14F-4D97-AF65-F5344CB8AC3E}">
        <p14:creationId xmlns:p14="http://schemas.microsoft.com/office/powerpoint/2010/main" val="5259345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Death</a:t>
            </a:r>
          </a:p>
        </p:txBody>
      </p:sp>
      <p:sp>
        <p:nvSpPr>
          <p:cNvPr id="2" name="Content Placeholder 1"/>
          <p:cNvSpPr>
            <a:spLocks noGrp="1"/>
          </p:cNvSpPr>
          <p:nvPr>
            <p:ph idx="1"/>
          </p:nvPr>
        </p:nvSpPr>
        <p:spPr/>
        <p:txBody>
          <a:bodyPr>
            <a:normAutofit/>
          </a:bodyPr>
          <a:lstStyle/>
          <a:p>
            <a:r>
              <a:rPr lang="en-US" dirty="0"/>
              <a:t>Any time an individual passes away for any reason.</a:t>
            </a:r>
          </a:p>
          <a:p>
            <a:pPr lvl="1"/>
            <a:r>
              <a:rPr lang="en-US" dirty="0"/>
              <a:t>Unexplained or unanticipated  death of an individual resulting from an accident or that was otherwise unexpected. (Category A)</a:t>
            </a:r>
          </a:p>
          <a:p>
            <a:pPr marL="457200" lvl="1" indent="0" algn="ctr">
              <a:buNone/>
            </a:pPr>
            <a:r>
              <a:rPr lang="en-US" dirty="0"/>
              <a:t>or</a:t>
            </a:r>
          </a:p>
          <a:p>
            <a:pPr marL="914400" lvl="1" indent="-457200"/>
            <a:r>
              <a:rPr lang="en-US" dirty="0"/>
              <a:t>Death other than unexplained or unanticipated death means the death of an individual by natural cause. (Category B)</a:t>
            </a:r>
          </a:p>
          <a:p>
            <a:endParaRPr lang="en-US" dirty="0"/>
          </a:p>
        </p:txBody>
      </p:sp>
    </p:spTree>
    <p:extLst>
      <p:ext uri="{BB962C8B-B14F-4D97-AF65-F5344CB8AC3E}">
        <p14:creationId xmlns:p14="http://schemas.microsoft.com/office/powerpoint/2010/main" val="40819210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t>Reporting requirements</a:t>
            </a:r>
          </a:p>
        </p:txBody>
      </p:sp>
      <p:sp>
        <p:nvSpPr>
          <p:cNvPr id="2" name="Content Placeholder 1"/>
          <p:cNvSpPr>
            <a:spLocks noGrp="1"/>
          </p:cNvSpPr>
          <p:nvPr>
            <p:ph idx="1"/>
          </p:nvPr>
        </p:nvSpPr>
        <p:spPr/>
        <p:txBody>
          <a:bodyPr>
            <a:normAutofit fontScale="85000" lnSpcReduction="20000"/>
          </a:bodyPr>
          <a:lstStyle/>
          <a:p>
            <a:r>
              <a:rPr lang="en-US" dirty="0"/>
              <a:t>Immediately upon identification or notification of a MUI a provider will take all reasonable measures to ensure the health and welfare of at-risk individuals.</a:t>
            </a:r>
          </a:p>
          <a:p>
            <a:pPr marL="82296" indent="0">
              <a:buNone/>
            </a:pPr>
            <a:endParaRPr lang="en-US" dirty="0"/>
          </a:p>
          <a:p>
            <a:r>
              <a:rPr lang="en-US" dirty="0"/>
              <a:t>Reasonable measures include, but are not limited to, securing immediate and ongoing medical attention and </a:t>
            </a:r>
            <a:r>
              <a:rPr lang="en-US" u="sng" dirty="0"/>
              <a:t>removal of a DD employee from direct contact with any individual when the DD employee is alleged to have been involved in physical or sexual abuse.</a:t>
            </a:r>
            <a:r>
              <a:rPr lang="en-US" dirty="0"/>
              <a:t> </a:t>
            </a:r>
            <a:r>
              <a:rPr lang="en-US" dirty="0">
                <a:highlight>
                  <a:srgbClr val="FFFF00"/>
                </a:highlight>
              </a:rPr>
              <a:t>The provider will document reasonable measures taken and by whom in the incident report. </a:t>
            </a:r>
          </a:p>
          <a:p>
            <a:endParaRPr lang="en-US" dirty="0"/>
          </a:p>
        </p:txBody>
      </p:sp>
    </p:spTree>
    <p:extLst>
      <p:ext uri="{BB962C8B-B14F-4D97-AF65-F5344CB8AC3E}">
        <p14:creationId xmlns:p14="http://schemas.microsoft.com/office/powerpoint/2010/main" val="3564820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32C7-136C-D29D-D590-A9A98A0DBDF2}"/>
              </a:ext>
            </a:extLst>
          </p:cNvPr>
          <p:cNvSpPr>
            <a:spLocks noGrp="1"/>
          </p:cNvSpPr>
          <p:nvPr>
            <p:ph type="title"/>
          </p:nvPr>
        </p:nvSpPr>
        <p:spPr/>
        <p:txBody>
          <a:bodyPr/>
          <a:lstStyle/>
          <a:p>
            <a:pPr algn="ctr"/>
            <a:r>
              <a:rPr lang="en-US" dirty="0"/>
              <a:t>Immediate Actions</a:t>
            </a:r>
          </a:p>
        </p:txBody>
      </p:sp>
      <p:sp>
        <p:nvSpPr>
          <p:cNvPr id="3" name="Content Placeholder 2">
            <a:extLst>
              <a:ext uri="{FF2B5EF4-FFF2-40B4-BE49-F238E27FC236}">
                <a16:creationId xmlns:a16="http://schemas.microsoft.com/office/drawing/2014/main" id="{12DACF81-42AD-6B7F-8D33-DEABFAE265B9}"/>
              </a:ext>
            </a:extLst>
          </p:cNvPr>
          <p:cNvSpPr>
            <a:spLocks noGrp="1"/>
          </p:cNvSpPr>
          <p:nvPr>
            <p:ph idx="1"/>
          </p:nvPr>
        </p:nvSpPr>
        <p:spPr/>
        <p:txBody>
          <a:bodyPr/>
          <a:lstStyle/>
          <a:p>
            <a:r>
              <a:rPr lang="en-US" dirty="0"/>
              <a:t>Immediate actions are done immediately</a:t>
            </a:r>
          </a:p>
          <a:p>
            <a:pPr lvl="1"/>
            <a:r>
              <a:rPr lang="en-US" dirty="0"/>
              <a:t>Call 911</a:t>
            </a:r>
          </a:p>
          <a:p>
            <a:pPr lvl="1"/>
            <a:r>
              <a:rPr lang="en-US" dirty="0"/>
              <a:t>Seek medical help</a:t>
            </a:r>
          </a:p>
          <a:p>
            <a:pPr lvl="1"/>
            <a:r>
              <a:rPr lang="en-US" dirty="0"/>
              <a:t>Removal of a DD employee</a:t>
            </a:r>
          </a:p>
          <a:p>
            <a:pPr lvl="1"/>
            <a:r>
              <a:rPr lang="en-US" dirty="0"/>
              <a:t>Separation of peers</a:t>
            </a:r>
          </a:p>
          <a:p>
            <a:pPr lvl="1"/>
            <a:r>
              <a:rPr lang="en-US" dirty="0"/>
              <a:t>Other measures</a:t>
            </a:r>
          </a:p>
        </p:txBody>
      </p:sp>
    </p:spTree>
    <p:extLst>
      <p:ext uri="{BB962C8B-B14F-4D97-AF65-F5344CB8AC3E}">
        <p14:creationId xmlns:p14="http://schemas.microsoft.com/office/powerpoint/2010/main" val="24995184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38033-D605-E393-4E10-33C23AB4F47E}"/>
              </a:ext>
            </a:extLst>
          </p:cNvPr>
          <p:cNvSpPr>
            <a:spLocks noGrp="1"/>
          </p:cNvSpPr>
          <p:nvPr>
            <p:ph type="title"/>
          </p:nvPr>
        </p:nvSpPr>
        <p:spPr/>
        <p:txBody>
          <a:bodyPr/>
          <a:lstStyle/>
          <a:p>
            <a:pPr algn="ctr"/>
            <a:r>
              <a:rPr lang="en-US" dirty="0"/>
              <a:t>When Do I Report?</a:t>
            </a:r>
          </a:p>
        </p:txBody>
      </p:sp>
      <p:sp>
        <p:nvSpPr>
          <p:cNvPr id="3" name="Content Placeholder 2">
            <a:extLst>
              <a:ext uri="{FF2B5EF4-FFF2-40B4-BE49-F238E27FC236}">
                <a16:creationId xmlns:a16="http://schemas.microsoft.com/office/drawing/2014/main" id="{9AB247D6-9D76-C243-B6B4-E37C490A4275}"/>
              </a:ext>
            </a:extLst>
          </p:cNvPr>
          <p:cNvSpPr>
            <a:spLocks noGrp="1"/>
          </p:cNvSpPr>
          <p:nvPr>
            <p:ph idx="1"/>
          </p:nvPr>
        </p:nvSpPr>
        <p:spPr/>
        <p:txBody>
          <a:bodyPr/>
          <a:lstStyle/>
          <a:p>
            <a:r>
              <a:rPr lang="en-US" dirty="0"/>
              <a:t>If an individual lives in an ICF/DD or receives round the clock waiver services (this includes shared living providers) all MUIs will be filed regardless of where the incident occurred. </a:t>
            </a:r>
          </a:p>
          <a:p>
            <a:endParaRPr lang="en-US" dirty="0"/>
          </a:p>
        </p:txBody>
      </p:sp>
    </p:spTree>
    <p:extLst>
      <p:ext uri="{BB962C8B-B14F-4D97-AF65-F5344CB8AC3E}">
        <p14:creationId xmlns:p14="http://schemas.microsoft.com/office/powerpoint/2010/main" val="35373812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87D89-5211-D1EE-4353-C2C8182B37B6}"/>
              </a:ext>
            </a:extLst>
          </p:cNvPr>
          <p:cNvSpPr>
            <a:spLocks noGrp="1"/>
          </p:cNvSpPr>
          <p:nvPr>
            <p:ph type="title"/>
          </p:nvPr>
        </p:nvSpPr>
        <p:spPr/>
        <p:txBody>
          <a:bodyPr/>
          <a:lstStyle/>
          <a:p>
            <a:pPr algn="ctr"/>
            <a:r>
              <a:rPr lang="en-US" dirty="0"/>
              <a:t>When Do I Report?</a:t>
            </a:r>
          </a:p>
        </p:txBody>
      </p:sp>
      <p:sp>
        <p:nvSpPr>
          <p:cNvPr id="3" name="Content Placeholder 2">
            <a:extLst>
              <a:ext uri="{FF2B5EF4-FFF2-40B4-BE49-F238E27FC236}">
                <a16:creationId xmlns:a16="http://schemas.microsoft.com/office/drawing/2014/main" id="{FB01E74D-4D34-A63B-0795-05A6C2D10815}"/>
              </a:ext>
            </a:extLst>
          </p:cNvPr>
          <p:cNvSpPr>
            <a:spLocks noGrp="1"/>
          </p:cNvSpPr>
          <p:nvPr>
            <p:ph idx="1"/>
          </p:nvPr>
        </p:nvSpPr>
        <p:spPr/>
        <p:txBody>
          <a:bodyPr>
            <a:normAutofit fontScale="62500" lnSpcReduction="20000"/>
          </a:bodyPr>
          <a:lstStyle/>
          <a:p>
            <a:r>
              <a:rPr lang="en-US" dirty="0"/>
              <a:t>Reports regarding the following major unusual incident will be filed and the requirements of this rule followed regardless of where the incident occurred:</a:t>
            </a:r>
          </a:p>
          <a:p>
            <a:pPr lvl="1"/>
            <a:r>
              <a:rPr lang="en-US" dirty="0"/>
              <a:t>Attempted suicide</a:t>
            </a:r>
          </a:p>
          <a:p>
            <a:pPr lvl="1"/>
            <a:r>
              <a:rPr lang="en-US" dirty="0"/>
              <a:t>Death and unexplained and unanticipated death</a:t>
            </a:r>
          </a:p>
          <a:p>
            <a:pPr lvl="1"/>
            <a:r>
              <a:rPr lang="en-US" dirty="0"/>
              <a:t>Emotional Abuse</a:t>
            </a:r>
          </a:p>
          <a:p>
            <a:pPr lvl="1"/>
            <a:r>
              <a:rPr lang="en-US" dirty="0"/>
              <a:t>Physical Abuse</a:t>
            </a:r>
          </a:p>
          <a:p>
            <a:pPr lvl="1"/>
            <a:r>
              <a:rPr lang="en-US" dirty="0"/>
              <a:t>Sexual Abuse</a:t>
            </a:r>
          </a:p>
          <a:p>
            <a:pPr lvl="1"/>
            <a:r>
              <a:rPr lang="en-US" dirty="0"/>
              <a:t>Exploitation</a:t>
            </a:r>
          </a:p>
          <a:p>
            <a:pPr lvl="1"/>
            <a:r>
              <a:rPr lang="en-US" dirty="0"/>
              <a:t>Law Enforcement</a:t>
            </a:r>
          </a:p>
          <a:p>
            <a:pPr lvl="1"/>
            <a:r>
              <a:rPr lang="en-US" dirty="0"/>
              <a:t>Failure to Report</a:t>
            </a:r>
          </a:p>
          <a:p>
            <a:pPr lvl="1"/>
            <a:r>
              <a:rPr lang="en-US" dirty="0"/>
              <a:t>Misappropriation</a:t>
            </a:r>
          </a:p>
          <a:p>
            <a:pPr lvl="1"/>
            <a:r>
              <a:rPr lang="en-US" dirty="0"/>
              <a:t>Missing Individual</a:t>
            </a:r>
          </a:p>
          <a:p>
            <a:pPr lvl="1"/>
            <a:r>
              <a:rPr lang="en-US" dirty="0"/>
              <a:t>Neglect</a:t>
            </a:r>
          </a:p>
          <a:p>
            <a:pPr lvl="1"/>
            <a:r>
              <a:rPr lang="en-US" dirty="0"/>
              <a:t>Peer to peer act</a:t>
            </a:r>
          </a:p>
          <a:p>
            <a:pPr lvl="1"/>
            <a:r>
              <a:rPr lang="en-US" dirty="0"/>
              <a:t>Prohibited sexual relations</a:t>
            </a:r>
          </a:p>
        </p:txBody>
      </p:sp>
    </p:spTree>
    <p:extLst>
      <p:ext uri="{BB962C8B-B14F-4D97-AF65-F5344CB8AC3E}">
        <p14:creationId xmlns:p14="http://schemas.microsoft.com/office/powerpoint/2010/main" val="3123387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DCA57-EE55-2AC2-60CC-E6E55B0EA0AE}"/>
              </a:ext>
            </a:extLst>
          </p:cNvPr>
          <p:cNvSpPr>
            <a:spLocks noGrp="1"/>
          </p:cNvSpPr>
          <p:nvPr>
            <p:ph type="title"/>
          </p:nvPr>
        </p:nvSpPr>
        <p:spPr/>
        <p:txBody>
          <a:bodyPr/>
          <a:lstStyle/>
          <a:p>
            <a:pPr algn="ctr"/>
            <a:r>
              <a:rPr lang="en-US" dirty="0"/>
              <a:t>When Do I Report</a:t>
            </a:r>
          </a:p>
        </p:txBody>
      </p:sp>
      <p:sp>
        <p:nvSpPr>
          <p:cNvPr id="3" name="Content Placeholder 2">
            <a:extLst>
              <a:ext uri="{FF2B5EF4-FFF2-40B4-BE49-F238E27FC236}">
                <a16:creationId xmlns:a16="http://schemas.microsoft.com/office/drawing/2014/main" id="{5A131825-4268-2E58-EBF0-D3226078A782}"/>
              </a:ext>
            </a:extLst>
          </p:cNvPr>
          <p:cNvSpPr>
            <a:spLocks noGrp="1"/>
          </p:cNvSpPr>
          <p:nvPr>
            <p:ph idx="1"/>
          </p:nvPr>
        </p:nvSpPr>
        <p:spPr/>
        <p:txBody>
          <a:bodyPr/>
          <a:lstStyle/>
          <a:p>
            <a:r>
              <a:rPr lang="en-US" dirty="0"/>
              <a:t>Only filed as MUIs if receiving services from a DD provider at the time of the incident:</a:t>
            </a:r>
          </a:p>
          <a:p>
            <a:pPr lvl="1"/>
            <a:r>
              <a:rPr lang="en-US" dirty="0"/>
              <a:t>Medical Emergency</a:t>
            </a:r>
          </a:p>
          <a:p>
            <a:pPr lvl="1"/>
            <a:r>
              <a:rPr lang="en-US" dirty="0"/>
              <a:t>Rights Code Violation</a:t>
            </a:r>
          </a:p>
          <a:p>
            <a:pPr lvl="1"/>
            <a:r>
              <a:rPr lang="en-US" dirty="0"/>
              <a:t>Significant Injury</a:t>
            </a:r>
          </a:p>
          <a:p>
            <a:pPr lvl="1"/>
            <a:r>
              <a:rPr lang="en-US" dirty="0"/>
              <a:t>Unapproved Behavioral Support</a:t>
            </a:r>
          </a:p>
          <a:p>
            <a:pPr lvl="1"/>
            <a:r>
              <a:rPr lang="en-US" dirty="0"/>
              <a:t>Unanticipated Hospitalization</a:t>
            </a:r>
          </a:p>
        </p:txBody>
      </p:sp>
    </p:spTree>
    <p:extLst>
      <p:ext uri="{BB962C8B-B14F-4D97-AF65-F5344CB8AC3E}">
        <p14:creationId xmlns:p14="http://schemas.microsoft.com/office/powerpoint/2010/main" val="4142858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Reporting Requirements</a:t>
            </a:r>
          </a:p>
        </p:txBody>
      </p:sp>
      <p:sp>
        <p:nvSpPr>
          <p:cNvPr id="2" name="Content Placeholder 1"/>
          <p:cNvSpPr>
            <a:spLocks noGrp="1"/>
          </p:cNvSpPr>
          <p:nvPr>
            <p:ph idx="1"/>
          </p:nvPr>
        </p:nvSpPr>
        <p:spPr/>
        <p:txBody>
          <a:bodyPr>
            <a:normAutofit fontScale="70000" lnSpcReduction="20000"/>
          </a:bodyPr>
          <a:lstStyle/>
          <a:p>
            <a:r>
              <a:rPr lang="en-US" dirty="0"/>
              <a:t>Provider must notify the county board as soon as possible but no later than 4 hours following discovery of a MUI of the following incidents or allegations:</a:t>
            </a:r>
          </a:p>
          <a:p>
            <a:pPr marL="82296" indent="0">
              <a:buNone/>
            </a:pPr>
            <a:endParaRPr lang="en-US" dirty="0"/>
          </a:p>
          <a:p>
            <a:r>
              <a:rPr lang="en-US" dirty="0"/>
              <a:t>Unexplained or unanticipated death</a:t>
            </a:r>
          </a:p>
          <a:p>
            <a:r>
              <a:rPr lang="en-US" dirty="0"/>
              <a:t>Exploitation</a:t>
            </a:r>
          </a:p>
          <a:p>
            <a:r>
              <a:rPr lang="en-US" dirty="0"/>
              <a:t>Misappropriation</a:t>
            </a:r>
          </a:p>
          <a:p>
            <a:r>
              <a:rPr lang="en-US" dirty="0"/>
              <a:t>Neglect</a:t>
            </a:r>
          </a:p>
          <a:p>
            <a:r>
              <a:rPr lang="en-US" dirty="0"/>
              <a:t>Peer to peer act</a:t>
            </a:r>
          </a:p>
          <a:p>
            <a:r>
              <a:rPr lang="en-US" dirty="0"/>
              <a:t>Physical abuse</a:t>
            </a:r>
          </a:p>
          <a:p>
            <a:r>
              <a:rPr lang="en-US" dirty="0"/>
              <a:t>Sexual abuse</a:t>
            </a:r>
          </a:p>
          <a:p>
            <a:r>
              <a:rPr lang="en-US" dirty="0"/>
              <a:t>Emotional abuse</a:t>
            </a:r>
          </a:p>
          <a:p>
            <a:r>
              <a:rPr lang="en-US" dirty="0"/>
              <a:t>Prohibited sexual relations</a:t>
            </a:r>
          </a:p>
          <a:p>
            <a:r>
              <a:rPr lang="en-US" dirty="0"/>
              <a:t>Media inquiries</a:t>
            </a:r>
          </a:p>
        </p:txBody>
      </p:sp>
    </p:spTree>
    <p:extLst>
      <p:ext uri="{BB962C8B-B14F-4D97-AF65-F5344CB8AC3E}">
        <p14:creationId xmlns:p14="http://schemas.microsoft.com/office/powerpoint/2010/main" val="2189949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Why do we investigate MUIs?</a:t>
            </a:r>
          </a:p>
        </p:txBody>
      </p:sp>
      <p:sp>
        <p:nvSpPr>
          <p:cNvPr id="2" name="Content Placeholder 1"/>
          <p:cNvSpPr>
            <a:spLocks noGrp="1"/>
          </p:cNvSpPr>
          <p:nvPr>
            <p:ph idx="1"/>
          </p:nvPr>
        </p:nvSpPr>
        <p:spPr/>
        <p:txBody>
          <a:bodyPr>
            <a:normAutofit fontScale="85000" lnSpcReduction="20000"/>
          </a:bodyPr>
          <a:lstStyle/>
          <a:p>
            <a:r>
              <a:rPr lang="en-US" dirty="0"/>
              <a:t>To more effectively manage incidents</a:t>
            </a:r>
          </a:p>
          <a:p>
            <a:r>
              <a:rPr lang="en-US" dirty="0"/>
              <a:t>Identify the cause and contributing factors of the incident</a:t>
            </a:r>
          </a:p>
          <a:p>
            <a:r>
              <a:rPr lang="en-US" dirty="0"/>
              <a:t>Once we determine the cause and the contributing factors, we can manage the incident more effectively by developing a prevention plan that addresses the cause and the contributing factors.</a:t>
            </a:r>
          </a:p>
          <a:p>
            <a:r>
              <a:rPr lang="en-US" dirty="0"/>
              <a:t>The individual’s team is responsible to develop and implement the prevention plan.</a:t>
            </a:r>
          </a:p>
          <a:p>
            <a:r>
              <a:rPr lang="en-US" dirty="0"/>
              <a:t>This likely reduces the recurrence of a similar incident. </a:t>
            </a:r>
          </a:p>
          <a:p>
            <a:endParaRPr lang="en-US" dirty="0"/>
          </a:p>
        </p:txBody>
      </p:sp>
    </p:spTree>
    <p:extLst>
      <p:ext uri="{BB962C8B-B14F-4D97-AF65-F5344CB8AC3E}">
        <p14:creationId xmlns:p14="http://schemas.microsoft.com/office/powerpoint/2010/main" val="3958587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0E2D1-8067-C5F4-2A1F-CECBA90A3ECA}"/>
              </a:ext>
            </a:extLst>
          </p:cNvPr>
          <p:cNvSpPr>
            <a:spLocks noGrp="1"/>
          </p:cNvSpPr>
          <p:nvPr>
            <p:ph type="title"/>
          </p:nvPr>
        </p:nvSpPr>
        <p:spPr/>
        <p:txBody>
          <a:bodyPr/>
          <a:lstStyle/>
          <a:p>
            <a:pPr algn="ctr"/>
            <a:r>
              <a:rPr lang="en-US" dirty="0"/>
              <a:t>Reporting Requirements</a:t>
            </a:r>
          </a:p>
        </p:txBody>
      </p:sp>
      <p:sp>
        <p:nvSpPr>
          <p:cNvPr id="3" name="Content Placeholder 2">
            <a:extLst>
              <a:ext uri="{FF2B5EF4-FFF2-40B4-BE49-F238E27FC236}">
                <a16:creationId xmlns:a16="http://schemas.microsoft.com/office/drawing/2014/main" id="{497854C1-8E6C-4C6E-E1B7-F0E6C4DB67CC}"/>
              </a:ext>
            </a:extLst>
          </p:cNvPr>
          <p:cNvSpPr>
            <a:spLocks noGrp="1"/>
          </p:cNvSpPr>
          <p:nvPr>
            <p:ph idx="1"/>
          </p:nvPr>
        </p:nvSpPr>
        <p:spPr/>
        <p:txBody>
          <a:bodyPr>
            <a:normAutofit lnSpcReduction="10000"/>
          </a:bodyPr>
          <a:lstStyle/>
          <a:p>
            <a:r>
              <a:rPr lang="en-US" dirty="0"/>
              <a:t>When a provider has reason to believe a criminal act has occurred the provider will immediately report to the law enforcement entity having jurisdiction of the location where the incident occurred.</a:t>
            </a:r>
          </a:p>
          <a:p>
            <a:endParaRPr lang="en-US" dirty="0"/>
          </a:p>
          <a:p>
            <a:r>
              <a:rPr lang="en-US" dirty="0"/>
              <a:t> The provider will document the time, date, and name of the person notified &amp; the county board will ensure that the notification has been made.</a:t>
            </a:r>
          </a:p>
          <a:p>
            <a:endParaRPr lang="en-US" dirty="0"/>
          </a:p>
        </p:txBody>
      </p:sp>
    </p:spTree>
    <p:extLst>
      <p:ext uri="{BB962C8B-B14F-4D97-AF65-F5344CB8AC3E}">
        <p14:creationId xmlns:p14="http://schemas.microsoft.com/office/powerpoint/2010/main" val="2163345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4F1B-5147-2581-2D67-B680B047FFEA}"/>
              </a:ext>
            </a:extLst>
          </p:cNvPr>
          <p:cNvSpPr>
            <a:spLocks noGrp="1"/>
          </p:cNvSpPr>
          <p:nvPr>
            <p:ph type="title"/>
          </p:nvPr>
        </p:nvSpPr>
        <p:spPr/>
        <p:txBody>
          <a:bodyPr/>
          <a:lstStyle/>
          <a:p>
            <a:pPr algn="ctr"/>
            <a:r>
              <a:rPr lang="en-US" dirty="0"/>
              <a:t>Incident Reports</a:t>
            </a:r>
          </a:p>
        </p:txBody>
      </p:sp>
      <p:sp>
        <p:nvSpPr>
          <p:cNvPr id="3" name="Content Placeholder 2">
            <a:extLst>
              <a:ext uri="{FF2B5EF4-FFF2-40B4-BE49-F238E27FC236}">
                <a16:creationId xmlns:a16="http://schemas.microsoft.com/office/drawing/2014/main" id="{3A52DA0C-1791-44CE-3A67-4AF39BA71C92}"/>
              </a:ext>
            </a:extLst>
          </p:cNvPr>
          <p:cNvSpPr>
            <a:spLocks noGrp="1"/>
          </p:cNvSpPr>
          <p:nvPr>
            <p:ph idx="1"/>
          </p:nvPr>
        </p:nvSpPr>
        <p:spPr/>
        <p:txBody>
          <a:bodyPr>
            <a:normAutofit fontScale="85000" lnSpcReduction="20000"/>
          </a:bodyPr>
          <a:lstStyle/>
          <a:p>
            <a:r>
              <a:rPr lang="en-US" dirty="0"/>
              <a:t>Written incident reports must be submitted to the county board by 3:00pm on the first working day following the day the provider becomes aware of a potential or determined MUI. </a:t>
            </a:r>
          </a:p>
          <a:p>
            <a:endParaRPr lang="en-US" dirty="0"/>
          </a:p>
          <a:p>
            <a:r>
              <a:rPr lang="en-US" dirty="0"/>
              <a:t>County board must enter preliminary information into the Incident Tracking and Monitoring System (ITMS) by 5:00pm the first working day following the provider’s notification to the county board.</a:t>
            </a:r>
          </a:p>
          <a:p>
            <a:pPr marL="82296" indent="0">
              <a:buNone/>
            </a:pPr>
            <a:endParaRPr lang="en-US" dirty="0"/>
          </a:p>
          <a:p>
            <a:r>
              <a:rPr lang="en-US" dirty="0"/>
              <a:t>If verbal notification was made to the county board, then the IA only has until 5pm on the first working day to get it entered in ITMS. </a:t>
            </a:r>
          </a:p>
          <a:p>
            <a:endParaRPr lang="en-US" dirty="0"/>
          </a:p>
        </p:txBody>
      </p:sp>
    </p:spTree>
    <p:extLst>
      <p:ext uri="{BB962C8B-B14F-4D97-AF65-F5344CB8AC3E}">
        <p14:creationId xmlns:p14="http://schemas.microsoft.com/office/powerpoint/2010/main" val="16237196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Notification Requirements</a:t>
            </a:r>
          </a:p>
        </p:txBody>
      </p:sp>
      <p:sp>
        <p:nvSpPr>
          <p:cNvPr id="2" name="Content Placeholder 1"/>
          <p:cNvSpPr>
            <a:spLocks noGrp="1"/>
          </p:cNvSpPr>
          <p:nvPr>
            <p:ph idx="1"/>
          </p:nvPr>
        </p:nvSpPr>
        <p:spPr/>
        <p:txBody>
          <a:bodyPr>
            <a:normAutofit fontScale="85000" lnSpcReduction="20000"/>
          </a:bodyPr>
          <a:lstStyle/>
          <a:p>
            <a:r>
              <a:rPr lang="en-US" dirty="0"/>
              <a:t>The provider will make notifications when an MUI or discovery of a MUI occurs when the provider has responsibility for the individual</a:t>
            </a:r>
          </a:p>
          <a:p>
            <a:pPr lvl="1"/>
            <a:r>
              <a:rPr lang="en-US" dirty="0"/>
              <a:t>Guardian or other person the individual has identified (both guardians if it’s a peer-to-peer act)</a:t>
            </a:r>
          </a:p>
          <a:p>
            <a:pPr lvl="1"/>
            <a:r>
              <a:rPr lang="en-US" dirty="0"/>
              <a:t>Service and Support Administrator (SSA)</a:t>
            </a:r>
          </a:p>
          <a:p>
            <a:pPr lvl="1"/>
            <a:r>
              <a:rPr lang="en-US" dirty="0"/>
              <a:t>Staff or family living at the individual’s home who have responsibility for the individual’s care.</a:t>
            </a:r>
          </a:p>
          <a:p>
            <a:pPr lvl="1"/>
            <a:r>
              <a:rPr lang="en-US" dirty="0"/>
              <a:t>Other providers of services as necessary to ensure continuity of care and support for the individual.</a:t>
            </a:r>
          </a:p>
          <a:p>
            <a:pPr lvl="1"/>
            <a:r>
              <a:rPr lang="en-US" dirty="0"/>
              <a:t>The provider will make notification on the same day. The notification will include immediate actions taken. The provider will document all notifications or efforts to notify. </a:t>
            </a:r>
          </a:p>
          <a:p>
            <a:pPr lvl="1"/>
            <a:endParaRPr lang="en-US" dirty="0"/>
          </a:p>
          <a:p>
            <a:endParaRPr lang="en-US" dirty="0"/>
          </a:p>
        </p:txBody>
      </p:sp>
    </p:spTree>
    <p:extLst>
      <p:ext uri="{BB962C8B-B14F-4D97-AF65-F5344CB8AC3E}">
        <p14:creationId xmlns:p14="http://schemas.microsoft.com/office/powerpoint/2010/main" val="36807406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ABA59-3CD4-DC71-A37D-9F4884DB95AF}"/>
              </a:ext>
            </a:extLst>
          </p:cNvPr>
          <p:cNvSpPr>
            <a:spLocks noGrp="1"/>
          </p:cNvSpPr>
          <p:nvPr>
            <p:ph type="title"/>
          </p:nvPr>
        </p:nvSpPr>
        <p:spPr/>
        <p:txBody>
          <a:bodyPr/>
          <a:lstStyle/>
          <a:p>
            <a:pPr algn="ctr"/>
            <a:r>
              <a:rPr lang="en-US" dirty="0"/>
              <a:t>Notification Requirements</a:t>
            </a:r>
          </a:p>
        </p:txBody>
      </p:sp>
      <p:sp>
        <p:nvSpPr>
          <p:cNvPr id="3" name="Content Placeholder 2">
            <a:extLst>
              <a:ext uri="{FF2B5EF4-FFF2-40B4-BE49-F238E27FC236}">
                <a16:creationId xmlns:a16="http://schemas.microsoft.com/office/drawing/2014/main" id="{BF80D28C-D80C-02DC-630A-22DE41F76953}"/>
              </a:ext>
            </a:extLst>
          </p:cNvPr>
          <p:cNvSpPr>
            <a:spLocks noGrp="1"/>
          </p:cNvSpPr>
          <p:nvPr>
            <p:ph idx="1"/>
          </p:nvPr>
        </p:nvSpPr>
        <p:spPr/>
        <p:txBody>
          <a:bodyPr/>
          <a:lstStyle/>
          <a:p>
            <a:r>
              <a:rPr lang="en-US" dirty="0"/>
              <a:t>For peer-to-peer acts  - notifications shall be made to the individuals, individuals’ guardians, and other persons who the individuals have identified.</a:t>
            </a:r>
          </a:p>
          <a:p>
            <a:pPr marL="82296" indent="0">
              <a:buNone/>
            </a:pPr>
            <a:endParaRPr lang="en-US" dirty="0"/>
          </a:p>
          <a:p>
            <a:r>
              <a:rPr lang="en-US" dirty="0"/>
              <a:t>Notifications shall not be made when such notifications could jeopardize the health and welfare of an individual</a:t>
            </a:r>
          </a:p>
        </p:txBody>
      </p:sp>
    </p:spTree>
    <p:extLst>
      <p:ext uri="{BB962C8B-B14F-4D97-AF65-F5344CB8AC3E}">
        <p14:creationId xmlns:p14="http://schemas.microsoft.com/office/powerpoint/2010/main" val="19454351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Notification Requirements	</a:t>
            </a:r>
          </a:p>
        </p:txBody>
      </p:sp>
      <p:sp>
        <p:nvSpPr>
          <p:cNvPr id="3" name="Content Placeholder 2"/>
          <p:cNvSpPr>
            <a:spLocks noGrp="1"/>
          </p:cNvSpPr>
          <p:nvPr>
            <p:ph idx="1"/>
          </p:nvPr>
        </p:nvSpPr>
        <p:spPr/>
        <p:txBody>
          <a:bodyPr>
            <a:normAutofit/>
          </a:bodyPr>
          <a:lstStyle/>
          <a:p>
            <a:r>
              <a:rPr lang="en-US" dirty="0"/>
              <a:t>Staff of an agency provider will inform the director of operations or administrator of the agency provider within one working day following the day staff become aware of a potential or determined MUI involving misappropriation, neglect, physical abuse, or sexual abuse</a:t>
            </a:r>
          </a:p>
          <a:p>
            <a:endParaRPr lang="en-US" dirty="0"/>
          </a:p>
        </p:txBody>
      </p:sp>
    </p:spTree>
    <p:extLst>
      <p:ext uri="{BB962C8B-B14F-4D97-AF65-F5344CB8AC3E}">
        <p14:creationId xmlns:p14="http://schemas.microsoft.com/office/powerpoint/2010/main" val="27337407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Notification Requirements	</a:t>
            </a:r>
          </a:p>
        </p:txBody>
      </p:sp>
      <p:sp>
        <p:nvSpPr>
          <p:cNvPr id="3" name="Content Placeholder 2"/>
          <p:cNvSpPr>
            <a:spLocks noGrp="1"/>
          </p:cNvSpPr>
          <p:nvPr>
            <p:ph idx="1"/>
          </p:nvPr>
        </p:nvSpPr>
        <p:spPr/>
        <p:txBody>
          <a:bodyPr>
            <a:normAutofit fontScale="77500" lnSpcReduction="20000"/>
          </a:bodyPr>
          <a:lstStyle/>
          <a:p>
            <a:r>
              <a:rPr lang="en-US" dirty="0"/>
              <a:t>Except when law enforcement or CSB agency is conducting an investigation, the IA will endeavor to reach a preliminary finding regarding allegations of physical abuse or sexual abuse and notify the individual, or individual’s guardian and provider of the preliminary finding within 14 working days.</a:t>
            </a:r>
          </a:p>
          <a:p>
            <a:pPr marL="82296" indent="0">
              <a:buNone/>
            </a:pPr>
            <a:endParaRPr lang="en-US" dirty="0"/>
          </a:p>
          <a:p>
            <a:r>
              <a:rPr lang="en-US" dirty="0"/>
              <a:t>When it is not possible for the IA to reach a preliminary finding regarding an allegation for physical abuse or sexual abuse within 14 working days, the IA will instead notify the  individual or individual’s guardian and provider of the status of the investigation every 7 working days thereafter. </a:t>
            </a:r>
          </a:p>
          <a:p>
            <a:endParaRPr lang="en-US" dirty="0"/>
          </a:p>
        </p:txBody>
      </p:sp>
    </p:spTree>
    <p:extLst>
      <p:ext uri="{BB962C8B-B14F-4D97-AF65-F5344CB8AC3E}">
        <p14:creationId xmlns:p14="http://schemas.microsoft.com/office/powerpoint/2010/main" val="24985762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755C2-BC25-ABB0-1F93-A82AC76F7771}"/>
              </a:ext>
            </a:extLst>
          </p:cNvPr>
          <p:cNvSpPr>
            <a:spLocks noGrp="1"/>
          </p:cNvSpPr>
          <p:nvPr>
            <p:ph type="title"/>
          </p:nvPr>
        </p:nvSpPr>
        <p:spPr/>
        <p:txBody>
          <a:bodyPr>
            <a:normAutofit fontScale="90000"/>
          </a:bodyPr>
          <a:lstStyle/>
          <a:p>
            <a:pPr algn="ctr"/>
            <a:r>
              <a:rPr lang="en-US" dirty="0"/>
              <a:t>So, what happens when an MUI occurs</a:t>
            </a:r>
          </a:p>
        </p:txBody>
      </p:sp>
      <p:sp>
        <p:nvSpPr>
          <p:cNvPr id="3" name="Content Placeholder 2">
            <a:extLst>
              <a:ext uri="{FF2B5EF4-FFF2-40B4-BE49-F238E27FC236}">
                <a16:creationId xmlns:a16="http://schemas.microsoft.com/office/drawing/2014/main" id="{B6BAAD8C-A7C1-86A4-7752-DFA95EAA7CA5}"/>
              </a:ext>
            </a:extLst>
          </p:cNvPr>
          <p:cNvSpPr>
            <a:spLocks noGrp="1"/>
          </p:cNvSpPr>
          <p:nvPr>
            <p:ph idx="1"/>
          </p:nvPr>
        </p:nvSpPr>
        <p:spPr/>
        <p:txBody>
          <a:bodyPr/>
          <a:lstStyle/>
          <a:p>
            <a:r>
              <a:rPr lang="en-US" dirty="0"/>
              <a:t>Who do I call?</a:t>
            </a:r>
          </a:p>
          <a:p>
            <a:r>
              <a:rPr lang="en-US" dirty="0"/>
              <a:t>County Board (during business hours)</a:t>
            </a:r>
          </a:p>
          <a:p>
            <a:r>
              <a:rPr lang="en-US" dirty="0"/>
              <a:t>On-Call (after hours)</a:t>
            </a:r>
          </a:p>
          <a:p>
            <a:r>
              <a:rPr lang="en-US" dirty="0"/>
              <a:t>CALL IMMEDIATELY to ensure health &amp; welfare.</a:t>
            </a:r>
          </a:p>
          <a:p>
            <a:r>
              <a:rPr lang="en-US" dirty="0"/>
              <a:t>It is important to write an incident report as soon as possible in order to ensure the Investigative Agent and the county board has all relevant information.</a:t>
            </a:r>
          </a:p>
          <a:p>
            <a:endParaRPr lang="en-US" dirty="0"/>
          </a:p>
        </p:txBody>
      </p:sp>
    </p:spTree>
    <p:extLst>
      <p:ext uri="{BB962C8B-B14F-4D97-AF65-F5344CB8AC3E}">
        <p14:creationId xmlns:p14="http://schemas.microsoft.com/office/powerpoint/2010/main" val="32083037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BBAC5-0F9A-C4FD-E900-248917E4E5CC}"/>
              </a:ext>
            </a:extLst>
          </p:cNvPr>
          <p:cNvSpPr>
            <a:spLocks noGrp="1"/>
          </p:cNvSpPr>
          <p:nvPr>
            <p:ph type="title"/>
          </p:nvPr>
        </p:nvSpPr>
        <p:spPr/>
        <p:txBody>
          <a:bodyPr/>
          <a:lstStyle/>
          <a:p>
            <a:pPr algn="ctr"/>
            <a:r>
              <a:rPr lang="en-US" dirty="0"/>
              <a:t>And then…</a:t>
            </a:r>
          </a:p>
        </p:txBody>
      </p:sp>
      <p:sp>
        <p:nvSpPr>
          <p:cNvPr id="3" name="Content Placeholder 2">
            <a:extLst>
              <a:ext uri="{FF2B5EF4-FFF2-40B4-BE49-F238E27FC236}">
                <a16:creationId xmlns:a16="http://schemas.microsoft.com/office/drawing/2014/main" id="{0A6EC447-C3E6-E23F-BF74-B993C4671A0D}"/>
              </a:ext>
            </a:extLst>
          </p:cNvPr>
          <p:cNvSpPr>
            <a:spLocks noGrp="1"/>
          </p:cNvSpPr>
          <p:nvPr>
            <p:ph idx="1"/>
          </p:nvPr>
        </p:nvSpPr>
        <p:spPr/>
        <p:txBody>
          <a:bodyPr/>
          <a:lstStyle/>
          <a:p>
            <a:r>
              <a:rPr lang="en-US" dirty="0"/>
              <a:t>Measures are taken to ensure health &amp; welfare (removal of employee (PPI), removal of individual, etc.)</a:t>
            </a:r>
          </a:p>
          <a:p>
            <a:pPr marL="82296" indent="0">
              <a:buNone/>
            </a:pPr>
            <a:endParaRPr lang="en-US" dirty="0"/>
          </a:p>
          <a:p>
            <a:r>
              <a:rPr lang="en-US" dirty="0"/>
              <a:t>An investigation ensues immediately by either the police, children’s services, or the Investigative Agent (IA).</a:t>
            </a:r>
          </a:p>
          <a:p>
            <a:endParaRPr lang="en-US" dirty="0"/>
          </a:p>
        </p:txBody>
      </p:sp>
    </p:spTree>
    <p:extLst>
      <p:ext uri="{BB962C8B-B14F-4D97-AF65-F5344CB8AC3E}">
        <p14:creationId xmlns:p14="http://schemas.microsoft.com/office/powerpoint/2010/main" val="16658153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3FE6C-4D66-CA2D-CF85-7FFEE9528C66}"/>
              </a:ext>
            </a:extLst>
          </p:cNvPr>
          <p:cNvSpPr>
            <a:spLocks noGrp="1"/>
          </p:cNvSpPr>
          <p:nvPr>
            <p:ph type="title"/>
          </p:nvPr>
        </p:nvSpPr>
        <p:spPr/>
        <p:txBody>
          <a:bodyPr/>
          <a:lstStyle/>
          <a:p>
            <a:pPr algn="ctr"/>
            <a:r>
              <a:rPr lang="en-US" dirty="0"/>
              <a:t>Removal of a DD Employee</a:t>
            </a:r>
          </a:p>
        </p:txBody>
      </p:sp>
      <p:sp>
        <p:nvSpPr>
          <p:cNvPr id="3" name="Content Placeholder 2">
            <a:extLst>
              <a:ext uri="{FF2B5EF4-FFF2-40B4-BE49-F238E27FC236}">
                <a16:creationId xmlns:a16="http://schemas.microsoft.com/office/drawing/2014/main" id="{D8B96E07-2BB7-2117-050D-2119CDCE04F5}"/>
              </a:ext>
            </a:extLst>
          </p:cNvPr>
          <p:cNvSpPr>
            <a:spLocks noGrp="1"/>
          </p:cNvSpPr>
          <p:nvPr>
            <p:ph idx="1"/>
          </p:nvPr>
        </p:nvSpPr>
        <p:spPr/>
        <p:txBody>
          <a:bodyPr>
            <a:normAutofit fontScale="70000" lnSpcReduction="20000"/>
          </a:bodyPr>
          <a:lstStyle/>
          <a:p>
            <a:r>
              <a:rPr lang="en-US" dirty="0"/>
              <a:t>The agency provider will inform the DD employee of the alleged MUI category and provide the DD employee with the name of a person employed by the agency provider to whom the DD employee may direct questions.</a:t>
            </a:r>
          </a:p>
          <a:p>
            <a:pPr marL="82296" indent="0">
              <a:buNone/>
            </a:pPr>
            <a:endParaRPr lang="en-US" dirty="0"/>
          </a:p>
          <a:p>
            <a:r>
              <a:rPr lang="en-US" dirty="0"/>
              <a:t>The county board or department, as applicable, will keep the agency provider apprised of the status of the administrative investigation so that the agency provider can resume normal operations as soon as possible consistent with the health and welfare of individuals.</a:t>
            </a:r>
          </a:p>
          <a:p>
            <a:pPr marL="82296" indent="0">
              <a:buNone/>
            </a:pPr>
            <a:endParaRPr lang="en-US" dirty="0"/>
          </a:p>
          <a:p>
            <a:r>
              <a:rPr lang="en-US" dirty="0"/>
              <a:t>The agency provider will notify the county board or department, as applicable, when the DD employee returns to work. </a:t>
            </a:r>
          </a:p>
          <a:p>
            <a:endParaRPr lang="en-US" dirty="0"/>
          </a:p>
        </p:txBody>
      </p:sp>
    </p:spTree>
    <p:extLst>
      <p:ext uri="{BB962C8B-B14F-4D97-AF65-F5344CB8AC3E}">
        <p14:creationId xmlns:p14="http://schemas.microsoft.com/office/powerpoint/2010/main" val="32417799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1C733-D2E8-B1C0-DCDA-FEC7DF79C57F}"/>
              </a:ext>
            </a:extLst>
          </p:cNvPr>
          <p:cNvSpPr>
            <a:spLocks noGrp="1"/>
          </p:cNvSpPr>
          <p:nvPr>
            <p:ph type="title"/>
          </p:nvPr>
        </p:nvSpPr>
        <p:spPr/>
        <p:txBody>
          <a:bodyPr/>
          <a:lstStyle/>
          <a:p>
            <a:pPr algn="ctr"/>
            <a:r>
              <a:rPr lang="en-US" dirty="0"/>
              <a:t>Removal of a DD Employee</a:t>
            </a:r>
          </a:p>
        </p:txBody>
      </p:sp>
      <p:sp>
        <p:nvSpPr>
          <p:cNvPr id="3" name="Content Placeholder 2">
            <a:extLst>
              <a:ext uri="{FF2B5EF4-FFF2-40B4-BE49-F238E27FC236}">
                <a16:creationId xmlns:a16="http://schemas.microsoft.com/office/drawing/2014/main" id="{9D33F329-F76A-D778-F22B-466F7668E41D}"/>
              </a:ext>
            </a:extLst>
          </p:cNvPr>
          <p:cNvSpPr>
            <a:spLocks noGrp="1"/>
          </p:cNvSpPr>
          <p:nvPr>
            <p:ph idx="1"/>
          </p:nvPr>
        </p:nvSpPr>
        <p:spPr/>
        <p:txBody>
          <a:bodyPr>
            <a:normAutofit fontScale="62500" lnSpcReduction="20000"/>
          </a:bodyPr>
          <a:lstStyle/>
          <a:p>
            <a:r>
              <a:rPr lang="en-US" dirty="0"/>
              <a:t>The county board will inform the independent provider of the alleged MUI category and provide the independent provider with the name of a person employed by the county board to whom the independent provider may direct questions. </a:t>
            </a:r>
          </a:p>
          <a:p>
            <a:pPr marL="82296" indent="0">
              <a:buNone/>
            </a:pPr>
            <a:endParaRPr lang="en-US" dirty="0"/>
          </a:p>
          <a:p>
            <a:r>
              <a:rPr lang="en-US" dirty="0"/>
              <a:t>The county board will keep the independent provider appraised of the status of the administrative investigation so that the independent provider can resume normal operations as soon as possible consistent with the health and welfare of individuals.</a:t>
            </a:r>
          </a:p>
          <a:p>
            <a:pPr marL="82296" indent="0">
              <a:buNone/>
            </a:pPr>
            <a:endParaRPr lang="en-US" dirty="0"/>
          </a:p>
          <a:p>
            <a:r>
              <a:rPr lang="en-US" dirty="0"/>
              <a:t>In conjunction with the department, a county board has authority to remove an independent provider from direct contact with any individual when the independent provider is alleged to have been involved in physical abuse or sexual abuse until such time as the county board has reasonably determined that removal is no longer necessary. When a county board removes an independent removes an independent provider from direct contact with an individual.</a:t>
            </a:r>
          </a:p>
          <a:p>
            <a:endParaRPr lang="en-US" dirty="0"/>
          </a:p>
        </p:txBody>
      </p:sp>
    </p:spTree>
    <p:extLst>
      <p:ext uri="{BB962C8B-B14F-4D97-AF65-F5344CB8AC3E}">
        <p14:creationId xmlns:p14="http://schemas.microsoft.com/office/powerpoint/2010/main" val="3937620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B7B50-1F07-617C-A957-141EB5605100}"/>
              </a:ext>
            </a:extLst>
          </p:cNvPr>
          <p:cNvSpPr>
            <a:spLocks noGrp="1"/>
          </p:cNvSpPr>
          <p:nvPr>
            <p:ph type="title"/>
          </p:nvPr>
        </p:nvSpPr>
        <p:spPr/>
        <p:txBody>
          <a:bodyPr/>
          <a:lstStyle/>
          <a:p>
            <a:pPr algn="ctr"/>
            <a:r>
              <a:rPr lang="en-US" dirty="0"/>
              <a:t>MUIs</a:t>
            </a:r>
          </a:p>
        </p:txBody>
      </p:sp>
      <p:sp>
        <p:nvSpPr>
          <p:cNvPr id="3" name="Content Placeholder 2">
            <a:extLst>
              <a:ext uri="{FF2B5EF4-FFF2-40B4-BE49-F238E27FC236}">
                <a16:creationId xmlns:a16="http://schemas.microsoft.com/office/drawing/2014/main" id="{7F4682A9-AB39-89AD-27C5-675199D3B81A}"/>
              </a:ext>
            </a:extLst>
          </p:cNvPr>
          <p:cNvSpPr>
            <a:spLocks noGrp="1"/>
          </p:cNvSpPr>
          <p:nvPr>
            <p:ph idx="1"/>
          </p:nvPr>
        </p:nvSpPr>
        <p:spPr/>
        <p:txBody>
          <a:bodyPr/>
          <a:lstStyle/>
          <a:p>
            <a:r>
              <a:rPr lang="en-US" dirty="0"/>
              <a:t>There are 3 categories of MUIs Category A, B, and C. </a:t>
            </a:r>
          </a:p>
          <a:p>
            <a:endParaRPr lang="en-US" dirty="0"/>
          </a:p>
        </p:txBody>
      </p:sp>
    </p:spTree>
    <p:extLst>
      <p:ext uri="{BB962C8B-B14F-4D97-AF65-F5344CB8AC3E}">
        <p14:creationId xmlns:p14="http://schemas.microsoft.com/office/powerpoint/2010/main" val="10753218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B0821-9E3C-F03C-88C4-A693E1C0A317}"/>
              </a:ext>
            </a:extLst>
          </p:cNvPr>
          <p:cNvSpPr>
            <a:spLocks noGrp="1"/>
          </p:cNvSpPr>
          <p:nvPr>
            <p:ph type="title"/>
          </p:nvPr>
        </p:nvSpPr>
        <p:spPr/>
        <p:txBody>
          <a:bodyPr/>
          <a:lstStyle/>
          <a:p>
            <a:pPr algn="ctr"/>
            <a:r>
              <a:rPr lang="en-US" dirty="0"/>
              <a:t>How the Investigation Unfolds</a:t>
            </a:r>
          </a:p>
        </p:txBody>
      </p:sp>
      <p:sp>
        <p:nvSpPr>
          <p:cNvPr id="3" name="Content Placeholder 2">
            <a:extLst>
              <a:ext uri="{FF2B5EF4-FFF2-40B4-BE49-F238E27FC236}">
                <a16:creationId xmlns:a16="http://schemas.microsoft.com/office/drawing/2014/main" id="{3ED6FE80-A721-B0B7-594B-0C49A1032135}"/>
              </a:ext>
            </a:extLst>
          </p:cNvPr>
          <p:cNvSpPr>
            <a:spLocks noGrp="1"/>
          </p:cNvSpPr>
          <p:nvPr>
            <p:ph idx="1"/>
          </p:nvPr>
        </p:nvSpPr>
        <p:spPr/>
        <p:txBody>
          <a:bodyPr>
            <a:normAutofit fontScale="62500" lnSpcReduction="20000"/>
          </a:bodyPr>
          <a:lstStyle/>
          <a:p>
            <a:r>
              <a:rPr lang="en-US" dirty="0"/>
              <a:t>An investigative agent will initiate an administrative investigation no later than 24 hours following the submission of the incident report in Category A and no later than 3 working days following submission of the incident report for category B.</a:t>
            </a:r>
          </a:p>
          <a:p>
            <a:r>
              <a:rPr lang="en-US" dirty="0"/>
              <a:t>If law enforcement or CSB has opened an investigation and asks the IA to postpone initiating an investigation the IA may do so for the time period mutually agreed upon. “Initiate an administrative investigation” means any of the following:</a:t>
            </a:r>
          </a:p>
          <a:p>
            <a:pPr lvl="1"/>
            <a:r>
              <a:rPr lang="en-US" dirty="0"/>
              <a:t>Interviewing the reporter of the incident</a:t>
            </a:r>
          </a:p>
          <a:p>
            <a:pPr lvl="1"/>
            <a:r>
              <a:rPr lang="en-US" dirty="0"/>
              <a:t>Gathering relevant documents</a:t>
            </a:r>
          </a:p>
          <a:p>
            <a:pPr lvl="1"/>
            <a:r>
              <a:rPr lang="en-US" dirty="0"/>
              <a:t>Notifying law enforcement or CSB</a:t>
            </a:r>
          </a:p>
          <a:p>
            <a:pPr lvl="1"/>
            <a:r>
              <a:rPr lang="en-US" dirty="0"/>
              <a:t>Initiating interviews with witnesses or victims</a:t>
            </a:r>
          </a:p>
          <a:p>
            <a:r>
              <a:rPr lang="en-US" dirty="0"/>
              <a:t>All DD employees must cooperate with MUI investigations</a:t>
            </a:r>
          </a:p>
          <a:p>
            <a:r>
              <a:rPr lang="en-US" dirty="0"/>
              <a:t>IA will complete a report in the format prescribed by the department and submit if for closure in ITMS within </a:t>
            </a:r>
            <a:r>
              <a:rPr lang="en-US" u="sng" dirty="0"/>
              <a:t>45 working days</a:t>
            </a:r>
            <a:r>
              <a:rPr lang="en-US" dirty="0"/>
              <a:t> from submission of the incident report unless extensions have been requested and granted by DODD</a:t>
            </a:r>
          </a:p>
          <a:p>
            <a:endParaRPr lang="en-US" dirty="0"/>
          </a:p>
        </p:txBody>
      </p:sp>
    </p:spTree>
    <p:extLst>
      <p:ext uri="{BB962C8B-B14F-4D97-AF65-F5344CB8AC3E}">
        <p14:creationId xmlns:p14="http://schemas.microsoft.com/office/powerpoint/2010/main" val="18717064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6289C-2FF3-6289-12ED-8FD270677C31}"/>
              </a:ext>
            </a:extLst>
          </p:cNvPr>
          <p:cNvSpPr>
            <a:spLocks noGrp="1"/>
          </p:cNvSpPr>
          <p:nvPr>
            <p:ph type="title"/>
          </p:nvPr>
        </p:nvSpPr>
        <p:spPr/>
        <p:txBody>
          <a:bodyPr/>
          <a:lstStyle/>
          <a:p>
            <a:pPr algn="ctr"/>
            <a:r>
              <a:rPr lang="en-US" dirty="0"/>
              <a:t>Prevention Plans</a:t>
            </a:r>
          </a:p>
        </p:txBody>
      </p:sp>
      <p:sp>
        <p:nvSpPr>
          <p:cNvPr id="3" name="Content Placeholder 2">
            <a:extLst>
              <a:ext uri="{FF2B5EF4-FFF2-40B4-BE49-F238E27FC236}">
                <a16:creationId xmlns:a16="http://schemas.microsoft.com/office/drawing/2014/main" id="{20CA8BA8-DBC1-1F77-22E7-442BF8166E39}"/>
              </a:ext>
            </a:extLst>
          </p:cNvPr>
          <p:cNvSpPr>
            <a:spLocks noGrp="1"/>
          </p:cNvSpPr>
          <p:nvPr>
            <p:ph idx="1"/>
          </p:nvPr>
        </p:nvSpPr>
        <p:spPr/>
        <p:txBody>
          <a:bodyPr>
            <a:normAutofit fontScale="85000" lnSpcReduction="20000"/>
          </a:bodyPr>
          <a:lstStyle/>
          <a:p>
            <a:r>
              <a:rPr lang="en-US" dirty="0"/>
              <a:t>The individual’s team must collaborate on the development of preventative measures to address the cause and contributing factors of the MUI. </a:t>
            </a:r>
          </a:p>
          <a:p>
            <a:pPr marL="82296" indent="0">
              <a:buNone/>
            </a:pPr>
            <a:endParaRPr lang="en-US" dirty="0"/>
          </a:p>
          <a:p>
            <a:r>
              <a:rPr lang="en-US" dirty="0"/>
              <a:t>For the counties where the COG completes the investigation, we have a procedure in place for prevention plans. This procedure shares the causes and contributing factors with the team to ensure they are addressing them in the prevention plan.</a:t>
            </a:r>
          </a:p>
          <a:p>
            <a:pPr marL="82296" indent="0">
              <a:buNone/>
            </a:pPr>
            <a:endParaRPr lang="en-US" dirty="0"/>
          </a:p>
          <a:p>
            <a:r>
              <a:rPr lang="en-US" dirty="0"/>
              <a:t>If prevention measures are put in place and then are changed, the provider must notify the SSA.</a:t>
            </a:r>
          </a:p>
          <a:p>
            <a:endParaRPr lang="en-US" dirty="0"/>
          </a:p>
        </p:txBody>
      </p:sp>
    </p:spTree>
    <p:extLst>
      <p:ext uri="{BB962C8B-B14F-4D97-AF65-F5344CB8AC3E}">
        <p14:creationId xmlns:p14="http://schemas.microsoft.com/office/powerpoint/2010/main" val="33363653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218B6-1D08-C5C6-B826-536AAF2D0B7C}"/>
              </a:ext>
            </a:extLst>
          </p:cNvPr>
          <p:cNvSpPr>
            <a:spLocks noGrp="1"/>
          </p:cNvSpPr>
          <p:nvPr>
            <p:ph type="title"/>
          </p:nvPr>
        </p:nvSpPr>
        <p:spPr/>
        <p:txBody>
          <a:bodyPr/>
          <a:lstStyle/>
          <a:p>
            <a:pPr algn="ctr"/>
            <a:r>
              <a:rPr lang="en-US" dirty="0"/>
              <a:t>MUI Analysis</a:t>
            </a:r>
          </a:p>
        </p:txBody>
      </p:sp>
      <p:sp>
        <p:nvSpPr>
          <p:cNvPr id="3" name="Content Placeholder 2">
            <a:extLst>
              <a:ext uri="{FF2B5EF4-FFF2-40B4-BE49-F238E27FC236}">
                <a16:creationId xmlns:a16="http://schemas.microsoft.com/office/drawing/2014/main" id="{51349481-AAAE-2001-E6D4-0485374704D5}"/>
              </a:ext>
            </a:extLst>
          </p:cNvPr>
          <p:cNvSpPr>
            <a:spLocks noGrp="1"/>
          </p:cNvSpPr>
          <p:nvPr>
            <p:ph idx="1"/>
          </p:nvPr>
        </p:nvSpPr>
        <p:spPr/>
        <p:txBody>
          <a:bodyPr>
            <a:normAutofit fontScale="70000" lnSpcReduction="20000"/>
          </a:bodyPr>
          <a:lstStyle/>
          <a:p>
            <a:r>
              <a:rPr lang="en-US" dirty="0"/>
              <a:t>Must be completed by the provider by February 28</a:t>
            </a:r>
            <a:r>
              <a:rPr lang="en-US" baseline="30000" dirty="0"/>
              <a:t>th</a:t>
            </a:r>
            <a:r>
              <a:rPr lang="en-US" dirty="0"/>
              <a:t>.</a:t>
            </a:r>
          </a:p>
          <a:p>
            <a:r>
              <a:rPr lang="en-US" dirty="0"/>
              <a:t>The report must contain the following: </a:t>
            </a:r>
          </a:p>
          <a:p>
            <a:pPr lvl="1"/>
            <a:r>
              <a:rPr lang="en-US" dirty="0"/>
              <a:t>Date of review</a:t>
            </a:r>
          </a:p>
          <a:p>
            <a:pPr lvl="1"/>
            <a:r>
              <a:rPr lang="en-US" dirty="0"/>
              <a:t>Name of person completing review</a:t>
            </a:r>
          </a:p>
          <a:p>
            <a:pPr lvl="1"/>
            <a:r>
              <a:rPr lang="en-US" dirty="0"/>
              <a:t>Time period of review</a:t>
            </a:r>
          </a:p>
          <a:p>
            <a:pPr lvl="1"/>
            <a:r>
              <a:rPr lang="en-US" dirty="0"/>
              <a:t>Comparison of data for previous 3 years</a:t>
            </a:r>
          </a:p>
          <a:p>
            <a:pPr lvl="1"/>
            <a:r>
              <a:rPr lang="en-US" dirty="0"/>
              <a:t>Explanation of data</a:t>
            </a:r>
          </a:p>
          <a:p>
            <a:pPr lvl="1"/>
            <a:r>
              <a:rPr lang="en-US" dirty="0"/>
              <a:t>Specific individuals involved in established trends and patterns</a:t>
            </a:r>
          </a:p>
          <a:p>
            <a:pPr lvl="1"/>
            <a:r>
              <a:rPr lang="en-US" dirty="0"/>
              <a:t>Specific trends by residence, region, or program</a:t>
            </a:r>
          </a:p>
          <a:p>
            <a:pPr lvl="1"/>
            <a:r>
              <a:rPr lang="en-US" dirty="0"/>
              <a:t>Previously identified trends and patterns. </a:t>
            </a:r>
          </a:p>
          <a:p>
            <a:pPr lvl="1"/>
            <a:r>
              <a:rPr lang="en-US" dirty="0"/>
              <a:t>Action plans and preventive measures implemented to address patterns and trends. </a:t>
            </a:r>
          </a:p>
          <a:p>
            <a:r>
              <a:rPr lang="en-US" dirty="0"/>
              <a:t>Independent Providers are no longer required to complete MUI analysis. </a:t>
            </a:r>
          </a:p>
        </p:txBody>
      </p:sp>
    </p:spTree>
    <p:extLst>
      <p:ext uri="{BB962C8B-B14F-4D97-AF65-F5344CB8AC3E}">
        <p14:creationId xmlns:p14="http://schemas.microsoft.com/office/powerpoint/2010/main" val="20509037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Unusual Incidents</a:t>
            </a:r>
          </a:p>
        </p:txBody>
      </p:sp>
      <p:sp>
        <p:nvSpPr>
          <p:cNvPr id="2" name="Content Placeholder 1"/>
          <p:cNvSpPr>
            <a:spLocks noGrp="1"/>
          </p:cNvSpPr>
          <p:nvPr>
            <p:ph idx="1"/>
          </p:nvPr>
        </p:nvSpPr>
        <p:spPr/>
        <p:txBody>
          <a:bodyPr>
            <a:normAutofit fontScale="47500" lnSpcReduction="20000"/>
          </a:bodyPr>
          <a:lstStyle/>
          <a:p>
            <a:r>
              <a:rPr lang="en-US" dirty="0"/>
              <a:t>Unusual incident means an event or occurrence involving an individual that is not consistent with routine operations, policies &amp; procedures, or the individual’s care or service –plan, but IS NOT an MUI.</a:t>
            </a:r>
          </a:p>
          <a:p>
            <a:r>
              <a:rPr lang="en-US" dirty="0"/>
              <a:t>Unusual incidents include, but are not limited to:</a:t>
            </a:r>
          </a:p>
          <a:p>
            <a:pPr lvl="1"/>
            <a:r>
              <a:rPr lang="en-US" dirty="0"/>
              <a:t>Dental injury that does not require treatment by a dentist.</a:t>
            </a:r>
          </a:p>
          <a:p>
            <a:pPr lvl="1"/>
            <a:r>
              <a:rPr lang="en-US" dirty="0"/>
              <a:t>Fall</a:t>
            </a:r>
          </a:p>
          <a:p>
            <a:pPr lvl="1"/>
            <a:r>
              <a:rPr lang="en-US" dirty="0"/>
              <a:t>Injury that is not a significant injury</a:t>
            </a:r>
          </a:p>
          <a:p>
            <a:pPr lvl="1"/>
            <a:r>
              <a:rPr lang="en-US" dirty="0"/>
              <a:t>Medication errors without a risk to health and welfare</a:t>
            </a:r>
          </a:p>
          <a:p>
            <a:pPr lvl="1"/>
            <a:r>
              <a:rPr lang="en-US" dirty="0"/>
              <a:t>Overnight relocation</a:t>
            </a:r>
          </a:p>
          <a:p>
            <a:pPr lvl="1"/>
            <a:r>
              <a:rPr lang="en-US" dirty="0"/>
              <a:t>An incident involving 2 individuals served that is not a peer-to-peer act MUI but does involve</a:t>
            </a:r>
          </a:p>
          <a:p>
            <a:pPr lvl="2"/>
            <a:r>
              <a:rPr lang="en-US" dirty="0"/>
              <a:t>A physical altercation or</a:t>
            </a:r>
          </a:p>
          <a:p>
            <a:pPr lvl="2"/>
            <a:r>
              <a:rPr lang="en-US" dirty="0"/>
              <a:t>The use of actions, words, gestures, or other communicative means to purposefully threaten, coerce or intimidate when there is the opportunity and ability to carry out the threat.</a:t>
            </a:r>
          </a:p>
          <a:p>
            <a:pPr lvl="1"/>
            <a:r>
              <a:rPr lang="en-US" dirty="0"/>
              <a:t>Rights code violation without a likely risk to health and welfare</a:t>
            </a:r>
          </a:p>
          <a:p>
            <a:pPr lvl="1"/>
            <a:r>
              <a:rPr lang="en-US" dirty="0"/>
              <a:t>Unapproved behavioral supports without a risk to health and welfare</a:t>
            </a:r>
          </a:p>
          <a:p>
            <a:pPr lvl="1"/>
            <a:r>
              <a:rPr lang="en-US" dirty="0"/>
              <a:t>Emergency room or urgent care visits</a:t>
            </a:r>
          </a:p>
          <a:p>
            <a:pPr lvl="1"/>
            <a:r>
              <a:rPr lang="en-US" dirty="0"/>
              <a:t>An unplanned hospital admission or hospital stay this is not an MUI. </a:t>
            </a:r>
          </a:p>
          <a:p>
            <a:pPr lvl="1"/>
            <a:r>
              <a:rPr lang="en-US" dirty="0"/>
              <a:t>A situation where an individual’s whereabouts are unknown for longer than the period of time specified in the individual service plan that does not result in imminent risk of harm to the individual or others and is not an MUI. </a:t>
            </a:r>
          </a:p>
          <a:p>
            <a:pPr lvl="1"/>
            <a:r>
              <a:rPr lang="en-US" dirty="0"/>
              <a:t>Program implementation incident</a:t>
            </a:r>
          </a:p>
          <a:p>
            <a:pPr marL="82296" indent="0">
              <a:buNone/>
            </a:pPr>
            <a:endParaRPr lang="en-US" dirty="0"/>
          </a:p>
        </p:txBody>
      </p:sp>
    </p:spTree>
    <p:extLst>
      <p:ext uri="{BB962C8B-B14F-4D97-AF65-F5344CB8AC3E}">
        <p14:creationId xmlns:p14="http://schemas.microsoft.com/office/powerpoint/2010/main" val="24641372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a:t>What to do when an unusual incident occurs</a:t>
            </a:r>
          </a:p>
        </p:txBody>
      </p:sp>
      <p:sp>
        <p:nvSpPr>
          <p:cNvPr id="2" name="Content Placeholder 1"/>
          <p:cNvSpPr>
            <a:spLocks noGrp="1"/>
          </p:cNvSpPr>
          <p:nvPr>
            <p:ph idx="1"/>
          </p:nvPr>
        </p:nvSpPr>
        <p:spPr/>
        <p:txBody>
          <a:bodyPr>
            <a:normAutofit fontScale="85000" lnSpcReduction="10000"/>
          </a:bodyPr>
          <a:lstStyle/>
          <a:p>
            <a:r>
              <a:rPr lang="en-US" dirty="0"/>
              <a:t>Ensure immediate action!</a:t>
            </a:r>
          </a:p>
          <a:p>
            <a:r>
              <a:rPr lang="en-US" dirty="0"/>
              <a:t>Obtain medical attention immediately, if necessary</a:t>
            </a:r>
          </a:p>
          <a:p>
            <a:r>
              <a:rPr lang="en-US" dirty="0"/>
              <a:t>Separate individuals or staff</a:t>
            </a:r>
          </a:p>
          <a:p>
            <a:r>
              <a:rPr lang="en-US" dirty="0"/>
              <a:t>Assess for injuries</a:t>
            </a:r>
          </a:p>
          <a:p>
            <a:r>
              <a:rPr lang="en-US" dirty="0"/>
              <a:t>Call for assistance</a:t>
            </a:r>
          </a:p>
          <a:p>
            <a:r>
              <a:rPr lang="en-US" dirty="0"/>
              <a:t>Ensure notifications have been made </a:t>
            </a:r>
          </a:p>
          <a:p>
            <a:pPr lvl="1"/>
            <a:r>
              <a:rPr lang="en-US" dirty="0"/>
              <a:t>Guardian</a:t>
            </a:r>
          </a:p>
          <a:p>
            <a:pPr lvl="1"/>
            <a:r>
              <a:rPr lang="en-US" dirty="0"/>
              <a:t>Family or staff at home</a:t>
            </a:r>
          </a:p>
          <a:p>
            <a:endParaRPr lang="en-US" dirty="0"/>
          </a:p>
          <a:p>
            <a:r>
              <a:rPr lang="en-US" dirty="0"/>
              <a:t>These notification have to be made on the same day the incident occurs!</a:t>
            </a:r>
          </a:p>
          <a:p>
            <a:endParaRPr lang="en-US" dirty="0"/>
          </a:p>
        </p:txBody>
      </p:sp>
    </p:spTree>
    <p:extLst>
      <p:ext uri="{BB962C8B-B14F-4D97-AF65-F5344CB8AC3E}">
        <p14:creationId xmlns:p14="http://schemas.microsoft.com/office/powerpoint/2010/main" val="42858371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What to do when an unusual incident occurs (cont.)</a:t>
            </a:r>
          </a:p>
        </p:txBody>
      </p:sp>
      <p:sp>
        <p:nvSpPr>
          <p:cNvPr id="3" name="Content Placeholder 2"/>
          <p:cNvSpPr>
            <a:spLocks noGrp="1"/>
          </p:cNvSpPr>
          <p:nvPr>
            <p:ph idx="1"/>
          </p:nvPr>
        </p:nvSpPr>
        <p:spPr/>
        <p:txBody>
          <a:bodyPr>
            <a:normAutofit/>
          </a:bodyPr>
          <a:lstStyle/>
          <a:p>
            <a:pPr>
              <a:buFont typeface="Courier New" panose="02070309020205020404" pitchFamily="49" charset="0"/>
              <a:buChar char="o"/>
            </a:pPr>
            <a:r>
              <a:rPr lang="en-US" dirty="0"/>
              <a:t>According to the MUI rule, all agency providers are required to investigate every UIR in order to:</a:t>
            </a:r>
          </a:p>
          <a:p>
            <a:pPr lvl="2">
              <a:buFont typeface="Courier New" panose="02070309020205020404" pitchFamily="49" charset="0"/>
              <a:buChar char="o"/>
            </a:pPr>
            <a:r>
              <a:rPr lang="en-US" sz="2800" dirty="0"/>
              <a:t>Figure out what exactly occurred</a:t>
            </a:r>
          </a:p>
          <a:p>
            <a:pPr lvl="2">
              <a:buFont typeface="Courier New" panose="02070309020205020404" pitchFamily="49" charset="0"/>
              <a:buChar char="o"/>
            </a:pPr>
            <a:r>
              <a:rPr lang="en-US" sz="2800" dirty="0"/>
              <a:t>Determine the causes and contributing factor</a:t>
            </a:r>
          </a:p>
          <a:p>
            <a:pPr lvl="2">
              <a:buFont typeface="Courier New" panose="02070309020205020404" pitchFamily="49" charset="0"/>
              <a:buChar char="o"/>
            </a:pPr>
            <a:r>
              <a:rPr lang="en-US" sz="2800" dirty="0"/>
              <a:t>Develop a prevention plan</a:t>
            </a:r>
          </a:p>
          <a:p>
            <a:pPr marL="658368" lvl="2" indent="0">
              <a:buNone/>
            </a:pPr>
            <a:r>
              <a:rPr lang="en-US" sz="2800" u="sng" dirty="0"/>
              <a:t>THIS IS A REQUIREMENT FOR PROVIDER COMPLIANCE &amp; LICENSURE</a:t>
            </a:r>
          </a:p>
        </p:txBody>
      </p:sp>
    </p:spTree>
    <p:extLst>
      <p:ext uri="{BB962C8B-B14F-4D97-AF65-F5344CB8AC3E}">
        <p14:creationId xmlns:p14="http://schemas.microsoft.com/office/powerpoint/2010/main" val="13662788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C6866-360F-9A8A-938C-D0600A260AFF}"/>
              </a:ext>
            </a:extLst>
          </p:cNvPr>
          <p:cNvSpPr>
            <a:spLocks noGrp="1"/>
          </p:cNvSpPr>
          <p:nvPr>
            <p:ph type="title"/>
          </p:nvPr>
        </p:nvSpPr>
        <p:spPr/>
        <p:txBody>
          <a:bodyPr/>
          <a:lstStyle/>
          <a:p>
            <a:pPr algn="ctr"/>
            <a:r>
              <a:rPr lang="en-US" dirty="0"/>
              <a:t>Incident Reports</a:t>
            </a:r>
          </a:p>
        </p:txBody>
      </p:sp>
      <p:sp>
        <p:nvSpPr>
          <p:cNvPr id="3" name="Content Placeholder 2">
            <a:extLst>
              <a:ext uri="{FF2B5EF4-FFF2-40B4-BE49-F238E27FC236}">
                <a16:creationId xmlns:a16="http://schemas.microsoft.com/office/drawing/2014/main" id="{39DA6530-D012-760F-FC5C-32EC9E3040AB}"/>
              </a:ext>
            </a:extLst>
          </p:cNvPr>
          <p:cNvSpPr>
            <a:spLocks noGrp="1"/>
          </p:cNvSpPr>
          <p:nvPr>
            <p:ph idx="1"/>
          </p:nvPr>
        </p:nvSpPr>
        <p:spPr/>
        <p:txBody>
          <a:bodyPr>
            <a:normAutofit fontScale="62500" lnSpcReduction="20000"/>
          </a:bodyPr>
          <a:lstStyle/>
          <a:p>
            <a:r>
              <a:rPr lang="en-US" sz="2400" dirty="0"/>
              <a:t>Documentation that contains details about a major unusual incident or an unusual incident and will include but is not limited to:</a:t>
            </a:r>
          </a:p>
          <a:p>
            <a:r>
              <a:rPr lang="en-US" sz="2400" dirty="0"/>
              <a:t>Individual’s name</a:t>
            </a:r>
          </a:p>
          <a:p>
            <a:r>
              <a:rPr lang="en-US" sz="2400" dirty="0"/>
              <a:t>Individual’s address</a:t>
            </a:r>
          </a:p>
          <a:p>
            <a:r>
              <a:rPr lang="en-US" sz="2400" dirty="0"/>
              <a:t>Date and time of incident</a:t>
            </a:r>
          </a:p>
          <a:p>
            <a:r>
              <a:rPr lang="en-US" sz="2400" dirty="0"/>
              <a:t>Location of incident</a:t>
            </a:r>
          </a:p>
          <a:p>
            <a:r>
              <a:rPr lang="en-US" sz="2400" dirty="0"/>
              <a:t>Description of incident that answers the questions who?, what?, when?, and where?</a:t>
            </a:r>
          </a:p>
          <a:p>
            <a:r>
              <a:rPr lang="en-US" sz="2400" dirty="0"/>
              <a:t>Type and location of injuries</a:t>
            </a:r>
          </a:p>
          <a:p>
            <a:r>
              <a:rPr lang="en-US" sz="2400" dirty="0"/>
              <a:t>Immediate actions taken to ensure health and welfare of individual involved and any at-risk individuals.</a:t>
            </a:r>
          </a:p>
          <a:p>
            <a:r>
              <a:rPr lang="en-US" sz="2400" dirty="0"/>
              <a:t>Name of primary person involved and that person’s relationship to the individual.</a:t>
            </a:r>
          </a:p>
          <a:p>
            <a:r>
              <a:rPr lang="en-US" sz="2400" dirty="0"/>
              <a:t>Names of witnesses</a:t>
            </a:r>
          </a:p>
          <a:p>
            <a:r>
              <a:rPr lang="en-US" sz="2400" dirty="0"/>
              <a:t>Statements completed by persons who witnesses or have personal knowledge of the incident</a:t>
            </a:r>
          </a:p>
          <a:p>
            <a:r>
              <a:rPr lang="en-US" sz="2400" dirty="0"/>
              <a:t>Notifications with name, title, and time and date of notice</a:t>
            </a:r>
          </a:p>
          <a:p>
            <a:r>
              <a:rPr lang="en-US" sz="2400" dirty="0"/>
              <a:t>Further medical follow up </a:t>
            </a:r>
          </a:p>
          <a:p>
            <a:r>
              <a:rPr lang="en-US" sz="2400" dirty="0"/>
              <a:t>Name and signature of person completing the incident report. </a:t>
            </a:r>
          </a:p>
          <a:p>
            <a:endParaRPr lang="en-US" dirty="0"/>
          </a:p>
        </p:txBody>
      </p:sp>
    </p:spTree>
    <p:extLst>
      <p:ext uri="{BB962C8B-B14F-4D97-AF65-F5344CB8AC3E}">
        <p14:creationId xmlns:p14="http://schemas.microsoft.com/office/powerpoint/2010/main" val="31057434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 what makes a “good” incident report?</a:t>
            </a:r>
          </a:p>
        </p:txBody>
      </p:sp>
      <p:pic>
        <p:nvPicPr>
          <p:cNvPr id="4" name="Picture 2" descr="C:\Users\KGrisham\AppData\Local\Microsoft\Windows\Temporary Internet Files\Content.IE5\ARKNDLR3\MP900341478[1].jp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295400" y="2209800"/>
            <a:ext cx="3657600" cy="26090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105400" y="2057400"/>
            <a:ext cx="4572000" cy="2308324"/>
          </a:xfrm>
          <a:prstGeom prst="rect">
            <a:avLst/>
          </a:prstGeom>
        </p:spPr>
        <p:txBody>
          <a:bodyPr>
            <a:spAutoFit/>
          </a:bodyPr>
          <a:lstStyle/>
          <a:p>
            <a:pPr marL="457200" indent="-457200">
              <a:buFont typeface="Wingdings" pitchFamily="2" charset="2"/>
              <a:buChar char="Ø"/>
            </a:pPr>
            <a:r>
              <a:rPr lang="en-US" sz="2400" dirty="0"/>
              <a:t>Who</a:t>
            </a:r>
          </a:p>
          <a:p>
            <a:pPr marL="457200" indent="-457200">
              <a:buFont typeface="Wingdings" pitchFamily="2" charset="2"/>
              <a:buChar char="Ø"/>
            </a:pPr>
            <a:r>
              <a:rPr lang="en-US" sz="2400" dirty="0"/>
              <a:t>What </a:t>
            </a:r>
          </a:p>
          <a:p>
            <a:pPr marL="457200" indent="-457200">
              <a:buFont typeface="Wingdings" pitchFamily="2" charset="2"/>
              <a:buChar char="Ø"/>
            </a:pPr>
            <a:r>
              <a:rPr lang="en-US" sz="2400" dirty="0"/>
              <a:t>Where</a:t>
            </a:r>
          </a:p>
          <a:p>
            <a:pPr marL="457200" indent="-457200">
              <a:buFont typeface="Wingdings" pitchFamily="2" charset="2"/>
              <a:buChar char="Ø"/>
            </a:pPr>
            <a:r>
              <a:rPr lang="en-US" sz="2400" dirty="0"/>
              <a:t>When</a:t>
            </a:r>
          </a:p>
          <a:p>
            <a:pPr marL="457200" indent="-457200">
              <a:buFont typeface="Wingdings" pitchFamily="2" charset="2"/>
              <a:buChar char="Ø"/>
            </a:pPr>
            <a:endParaRPr lang="en-US" sz="2400" dirty="0"/>
          </a:p>
          <a:p>
            <a:r>
              <a:rPr lang="en-US" sz="2400" dirty="0"/>
              <a:t>OBJECTIVITY IS ESSENTIAL</a:t>
            </a:r>
            <a:r>
              <a:rPr lang="en-US" dirty="0"/>
              <a:t>! </a:t>
            </a:r>
          </a:p>
        </p:txBody>
      </p:sp>
    </p:spTree>
    <p:extLst>
      <p:ext uri="{BB962C8B-B14F-4D97-AF65-F5344CB8AC3E}">
        <p14:creationId xmlns:p14="http://schemas.microsoft.com/office/powerpoint/2010/main" val="355791324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a:t>
            </a:r>
          </a:p>
        </p:txBody>
      </p:sp>
      <p:sp>
        <p:nvSpPr>
          <p:cNvPr id="3" name="Content Placeholder 2"/>
          <p:cNvSpPr>
            <a:spLocks noGrp="1"/>
          </p:cNvSpPr>
          <p:nvPr>
            <p:ph idx="1"/>
          </p:nvPr>
        </p:nvSpPr>
        <p:spPr/>
        <p:txBody>
          <a:bodyPr>
            <a:normAutofit fontScale="92500" lnSpcReduction="20000"/>
          </a:bodyPr>
          <a:lstStyle/>
          <a:p>
            <a:r>
              <a:rPr lang="en-US" dirty="0"/>
              <a:t>Name of all relevant people</a:t>
            </a:r>
          </a:p>
          <a:p>
            <a:r>
              <a:rPr lang="en-US" dirty="0"/>
              <a:t>People involved </a:t>
            </a:r>
          </a:p>
          <a:p>
            <a:r>
              <a:rPr lang="en-US" dirty="0"/>
              <a:t>Witnesses present</a:t>
            </a:r>
          </a:p>
          <a:p>
            <a:r>
              <a:rPr lang="en-US" dirty="0"/>
              <a:t>When writing down witnesses make sure that they actually saw the incident do not write them down just because they were in the area. </a:t>
            </a:r>
          </a:p>
          <a:p>
            <a:r>
              <a:rPr lang="en-US" dirty="0"/>
              <a:t>If an individual witnessed an incident, you can verbally let someone know you do not want to include their name on another individual's report.</a:t>
            </a:r>
          </a:p>
          <a:p>
            <a:pPr marL="82296" indent="0">
              <a:buNone/>
            </a:pPr>
            <a:endParaRPr lang="en-US" dirty="0"/>
          </a:p>
        </p:txBody>
      </p:sp>
    </p:spTree>
    <p:extLst>
      <p:ext uri="{BB962C8B-B14F-4D97-AF65-F5344CB8AC3E}">
        <p14:creationId xmlns:p14="http://schemas.microsoft.com/office/powerpoint/2010/main" val="236062914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a:t>
            </a:r>
          </a:p>
        </p:txBody>
      </p:sp>
      <p:sp>
        <p:nvSpPr>
          <p:cNvPr id="3" name="Content Placeholder 2"/>
          <p:cNvSpPr>
            <a:spLocks noGrp="1"/>
          </p:cNvSpPr>
          <p:nvPr>
            <p:ph idx="1"/>
          </p:nvPr>
        </p:nvSpPr>
        <p:spPr/>
        <p:txBody>
          <a:bodyPr>
            <a:normAutofit/>
          </a:bodyPr>
          <a:lstStyle/>
          <a:p>
            <a:r>
              <a:rPr lang="en-US" sz="2000" dirty="0"/>
              <a:t>Exact time of the incident</a:t>
            </a:r>
          </a:p>
          <a:p>
            <a:r>
              <a:rPr lang="en-US" sz="2000" dirty="0"/>
              <a:t>Exact date of the incident</a:t>
            </a:r>
          </a:p>
          <a:p>
            <a:endParaRPr lang="en-US" sz="2000" dirty="0"/>
          </a:p>
          <a:p>
            <a:endParaRPr lang="en-US" sz="2000" dirty="0"/>
          </a:p>
          <a:p>
            <a:r>
              <a:rPr lang="en-US" sz="2000" dirty="0"/>
              <a:t>Make sure that you ALWAYS</a:t>
            </a:r>
          </a:p>
          <a:p>
            <a:pPr marL="82296" indent="0">
              <a:buNone/>
            </a:pPr>
            <a:r>
              <a:rPr lang="en-US" sz="2000" dirty="0"/>
              <a:t>    include AM/PM on the time </a:t>
            </a:r>
          </a:p>
          <a:p>
            <a:pPr marL="82296" indent="0">
              <a:buNone/>
            </a:pPr>
            <a:r>
              <a:rPr lang="en-US" sz="2000" dirty="0"/>
              <a:t>    and the year.</a:t>
            </a:r>
          </a:p>
        </p:txBody>
      </p:sp>
      <p:pic>
        <p:nvPicPr>
          <p:cNvPr id="4" name="Picture 2" descr="C:\Users\KGrisham\AppData\Local\Microsoft\Windows\Temporary Internet Files\Content.IE5\ARKNDLR3\MP900448441[1].jpg"/>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907619" y="1219200"/>
            <a:ext cx="4026069" cy="4718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0412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87E06-851D-1265-1FC9-F84A7CFBCFF8}"/>
              </a:ext>
            </a:extLst>
          </p:cNvPr>
          <p:cNvSpPr>
            <a:spLocks noGrp="1"/>
          </p:cNvSpPr>
          <p:nvPr>
            <p:ph type="title"/>
          </p:nvPr>
        </p:nvSpPr>
        <p:spPr/>
        <p:txBody>
          <a:bodyPr/>
          <a:lstStyle/>
          <a:p>
            <a:pPr algn="ctr"/>
            <a:r>
              <a:rPr lang="en-US" dirty="0"/>
              <a:t>MUIs</a:t>
            </a:r>
          </a:p>
        </p:txBody>
      </p:sp>
      <p:sp>
        <p:nvSpPr>
          <p:cNvPr id="3" name="Content Placeholder 2">
            <a:extLst>
              <a:ext uri="{FF2B5EF4-FFF2-40B4-BE49-F238E27FC236}">
                <a16:creationId xmlns:a16="http://schemas.microsoft.com/office/drawing/2014/main" id="{A8A40067-6A6C-554D-0FA7-CBEB004ED938}"/>
              </a:ext>
            </a:extLst>
          </p:cNvPr>
          <p:cNvSpPr>
            <a:spLocks noGrp="1"/>
          </p:cNvSpPr>
          <p:nvPr>
            <p:ph idx="1"/>
          </p:nvPr>
        </p:nvSpPr>
        <p:spPr/>
        <p:txBody>
          <a:bodyPr/>
          <a:lstStyle/>
          <a:p>
            <a:r>
              <a:rPr lang="en-US" dirty="0"/>
              <a:t>Category A and B are administrative investigations these will be conducted by the Investigative Agent</a:t>
            </a:r>
          </a:p>
          <a:p>
            <a:r>
              <a:rPr lang="en-US" dirty="0"/>
              <a:t>Category A cases may also be investigated by law enforcement or CSB depending on the incident. </a:t>
            </a:r>
          </a:p>
          <a:p>
            <a:endParaRPr lang="en-US" dirty="0"/>
          </a:p>
        </p:txBody>
      </p:sp>
    </p:spTree>
    <p:extLst>
      <p:ext uri="{BB962C8B-B14F-4D97-AF65-F5344CB8AC3E}">
        <p14:creationId xmlns:p14="http://schemas.microsoft.com/office/powerpoint/2010/main" val="17519683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a:t>
            </a:r>
          </a:p>
        </p:txBody>
      </p:sp>
      <p:pic>
        <p:nvPicPr>
          <p:cNvPr id="4" name="Content Placeholder 3" descr="C:\Users\KGrisham\AppData\Local\Microsoft\Windows\Temporary Internet Files\Content.IE5\S2X46V9Y\MC900055651[1].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1122403"/>
            <a:ext cx="2209800" cy="36576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475553" y="1381543"/>
            <a:ext cx="5422392" cy="1569660"/>
          </a:xfrm>
          <a:prstGeom prst="rect">
            <a:avLst/>
          </a:prstGeom>
        </p:spPr>
        <p:txBody>
          <a:bodyPr wrap="square">
            <a:spAutoFit/>
          </a:bodyPr>
          <a:lstStyle/>
          <a:p>
            <a:r>
              <a:rPr lang="en-US" sz="2400" dirty="0"/>
              <a:t>Exact location of incident</a:t>
            </a:r>
          </a:p>
          <a:p>
            <a:pPr>
              <a:buFont typeface="Wingdings" pitchFamily="2" charset="2"/>
              <a:buChar char="Ø"/>
            </a:pPr>
            <a:r>
              <a:rPr lang="en-US" sz="2400" dirty="0"/>
              <a:t>Ann’s area at Happy Industries</a:t>
            </a:r>
          </a:p>
          <a:p>
            <a:pPr>
              <a:buFont typeface="Wingdings" pitchFamily="2" charset="2"/>
              <a:buChar char="Ø"/>
            </a:pPr>
            <a:r>
              <a:rPr lang="en-US" sz="2400" dirty="0"/>
              <a:t>Employee restroom at Lily’s café</a:t>
            </a:r>
          </a:p>
          <a:p>
            <a:pPr>
              <a:buFont typeface="Wingdings" pitchFamily="2" charset="2"/>
              <a:buChar char="Ø"/>
            </a:pPr>
            <a:r>
              <a:rPr lang="en-US" sz="2400" dirty="0"/>
              <a:t>Lunchroom at Tommy’s workplace</a:t>
            </a:r>
          </a:p>
        </p:txBody>
      </p:sp>
    </p:spTree>
    <p:extLst>
      <p:ext uri="{BB962C8B-B14F-4D97-AF65-F5344CB8AC3E}">
        <p14:creationId xmlns:p14="http://schemas.microsoft.com/office/powerpoint/2010/main" val="7861464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happened?</a:t>
            </a:r>
          </a:p>
        </p:txBody>
      </p:sp>
      <p:sp>
        <p:nvSpPr>
          <p:cNvPr id="3" name="Content Placeholder 2"/>
          <p:cNvSpPr>
            <a:spLocks noGrp="1"/>
          </p:cNvSpPr>
          <p:nvPr>
            <p:ph idx="1"/>
          </p:nvPr>
        </p:nvSpPr>
        <p:spPr/>
        <p:txBody>
          <a:bodyPr>
            <a:normAutofit fontScale="85000" lnSpcReduction="10000"/>
          </a:bodyPr>
          <a:lstStyle/>
          <a:p>
            <a:r>
              <a:rPr lang="en-US" dirty="0"/>
              <a:t>During the incident:</a:t>
            </a:r>
          </a:p>
          <a:p>
            <a:r>
              <a:rPr lang="en-US" dirty="0"/>
              <a:t> If staff were involved, it is necessary to describe precisely what the staff did.</a:t>
            </a:r>
          </a:p>
          <a:p>
            <a:r>
              <a:rPr lang="en-US" dirty="0"/>
              <a:t>Describe in the order the events that occurred.</a:t>
            </a:r>
          </a:p>
          <a:p>
            <a:r>
              <a:rPr lang="en-US" dirty="0"/>
              <a:t>Describe what was said.  Use quotation marks only if you are absolutely sure of the words used.</a:t>
            </a:r>
          </a:p>
          <a:p>
            <a:r>
              <a:rPr lang="en-US" dirty="0"/>
              <a:t>When describing immediate actions, make sure you are describing what you did for the individual (ex. Provided first aide, assisted them up, checked for injuries.</a:t>
            </a:r>
          </a:p>
          <a:p>
            <a:r>
              <a:rPr lang="en-US" dirty="0"/>
              <a:t>Remember an incident report is a legal document </a:t>
            </a:r>
          </a:p>
        </p:txBody>
      </p:sp>
    </p:spTree>
    <p:extLst>
      <p:ext uri="{BB962C8B-B14F-4D97-AF65-F5344CB8AC3E}">
        <p14:creationId xmlns:p14="http://schemas.microsoft.com/office/powerpoint/2010/main" val="3507398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0C9A7-AAFE-0406-2DCC-1A932D140609}"/>
              </a:ext>
            </a:extLst>
          </p:cNvPr>
          <p:cNvSpPr>
            <a:spLocks noGrp="1"/>
          </p:cNvSpPr>
          <p:nvPr>
            <p:ph type="title"/>
          </p:nvPr>
        </p:nvSpPr>
        <p:spPr/>
        <p:txBody>
          <a:bodyPr/>
          <a:lstStyle/>
          <a:p>
            <a:pPr algn="ctr"/>
            <a:r>
              <a:rPr lang="en-US" dirty="0"/>
              <a:t>UI Logs</a:t>
            </a:r>
          </a:p>
        </p:txBody>
      </p:sp>
      <p:sp>
        <p:nvSpPr>
          <p:cNvPr id="3" name="Content Placeholder 2">
            <a:extLst>
              <a:ext uri="{FF2B5EF4-FFF2-40B4-BE49-F238E27FC236}">
                <a16:creationId xmlns:a16="http://schemas.microsoft.com/office/drawing/2014/main" id="{18203B9A-A3CE-562B-4C58-5E80103F99C0}"/>
              </a:ext>
            </a:extLst>
          </p:cNvPr>
          <p:cNvSpPr>
            <a:spLocks noGrp="1"/>
          </p:cNvSpPr>
          <p:nvPr>
            <p:ph idx="1"/>
          </p:nvPr>
        </p:nvSpPr>
        <p:spPr/>
        <p:txBody>
          <a:bodyPr/>
          <a:lstStyle/>
          <a:p>
            <a:r>
              <a:rPr lang="en-US" dirty="0"/>
              <a:t>Log must include the following:</a:t>
            </a:r>
          </a:p>
          <a:p>
            <a:pPr lvl="1"/>
            <a:r>
              <a:rPr lang="en-US" dirty="0"/>
              <a:t>Name</a:t>
            </a:r>
          </a:p>
          <a:p>
            <a:pPr lvl="1"/>
            <a:r>
              <a:rPr lang="en-US" dirty="0"/>
              <a:t>Date and time</a:t>
            </a:r>
          </a:p>
          <a:p>
            <a:pPr lvl="1"/>
            <a:r>
              <a:rPr lang="en-US" dirty="0"/>
              <a:t>Injury</a:t>
            </a:r>
          </a:p>
          <a:p>
            <a:pPr lvl="1"/>
            <a:r>
              <a:rPr lang="en-US" dirty="0"/>
              <a:t>Location</a:t>
            </a:r>
          </a:p>
          <a:p>
            <a:pPr lvl="1"/>
            <a:r>
              <a:rPr lang="en-US" dirty="0"/>
              <a:t>Description of incident (summary)</a:t>
            </a:r>
          </a:p>
          <a:p>
            <a:pPr lvl="1"/>
            <a:r>
              <a:rPr lang="en-US" dirty="0"/>
              <a:t>Immediate actions</a:t>
            </a:r>
          </a:p>
          <a:p>
            <a:pPr lvl="1"/>
            <a:r>
              <a:rPr lang="en-US" dirty="0"/>
              <a:t>Cause and contributing factors</a:t>
            </a:r>
          </a:p>
          <a:p>
            <a:pPr lvl="1"/>
            <a:r>
              <a:rPr lang="en-US" dirty="0"/>
              <a:t>Prevention plan</a:t>
            </a:r>
          </a:p>
        </p:txBody>
      </p:sp>
    </p:spTree>
    <p:extLst>
      <p:ext uri="{BB962C8B-B14F-4D97-AF65-F5344CB8AC3E}">
        <p14:creationId xmlns:p14="http://schemas.microsoft.com/office/powerpoint/2010/main" val="41342984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3A68F-CC53-6D78-30BD-8DA76C61C89E}"/>
              </a:ext>
            </a:extLst>
          </p:cNvPr>
          <p:cNvSpPr>
            <a:spLocks noGrp="1"/>
          </p:cNvSpPr>
          <p:nvPr>
            <p:ph type="title"/>
          </p:nvPr>
        </p:nvSpPr>
        <p:spPr/>
        <p:txBody>
          <a:bodyPr/>
          <a:lstStyle/>
          <a:p>
            <a:pPr algn="ctr"/>
            <a:r>
              <a:rPr lang="en-US" dirty="0"/>
              <a:t>UI Logs</a:t>
            </a:r>
          </a:p>
        </p:txBody>
      </p:sp>
      <p:sp>
        <p:nvSpPr>
          <p:cNvPr id="3" name="Content Placeholder 2">
            <a:extLst>
              <a:ext uri="{FF2B5EF4-FFF2-40B4-BE49-F238E27FC236}">
                <a16:creationId xmlns:a16="http://schemas.microsoft.com/office/drawing/2014/main" id="{63BE95AA-9C68-7AD5-CCAD-602D30ECF5C5}"/>
              </a:ext>
            </a:extLst>
          </p:cNvPr>
          <p:cNvSpPr>
            <a:spLocks noGrp="1"/>
          </p:cNvSpPr>
          <p:nvPr>
            <p:ph idx="1"/>
          </p:nvPr>
        </p:nvSpPr>
        <p:spPr/>
        <p:txBody>
          <a:bodyPr/>
          <a:lstStyle/>
          <a:p>
            <a:r>
              <a:rPr lang="en-US" dirty="0"/>
              <a:t>Must be completed and reviewed monthly by the provider</a:t>
            </a:r>
          </a:p>
          <a:p>
            <a:r>
              <a:rPr lang="en-US" dirty="0"/>
              <a:t>Must complete a log even if you do not have any UIs for the month</a:t>
            </a:r>
          </a:p>
          <a:p>
            <a:r>
              <a:rPr lang="en-US" dirty="0">
                <a:highlight>
                  <a:srgbClr val="FFFF00"/>
                </a:highlight>
              </a:rPr>
              <a:t>CHANGE</a:t>
            </a:r>
          </a:p>
          <a:p>
            <a:r>
              <a:rPr lang="en-US" dirty="0">
                <a:highlight>
                  <a:srgbClr val="FFFF00"/>
                </a:highlight>
              </a:rPr>
              <a:t>County Boards are no longer required to review UI logs this will be done by provider compliance and licensure. </a:t>
            </a:r>
          </a:p>
        </p:txBody>
      </p:sp>
    </p:spTree>
    <p:extLst>
      <p:ext uri="{BB962C8B-B14F-4D97-AF65-F5344CB8AC3E}">
        <p14:creationId xmlns:p14="http://schemas.microsoft.com/office/powerpoint/2010/main" val="6465085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3896" y="304800"/>
            <a:ext cx="7498080" cy="1143000"/>
          </a:xfrm>
        </p:spPr>
        <p:txBody>
          <a:bodyPr>
            <a:normAutofit fontScale="90000"/>
          </a:bodyPr>
          <a:lstStyle/>
          <a:p>
            <a:pPr algn="ctr"/>
            <a:r>
              <a:rPr lang="en-US" dirty="0"/>
              <a:t>Program Implementation Incident</a:t>
            </a:r>
          </a:p>
        </p:txBody>
      </p:sp>
      <p:sp>
        <p:nvSpPr>
          <p:cNvPr id="3" name="Content Placeholder 2"/>
          <p:cNvSpPr>
            <a:spLocks noGrp="1"/>
          </p:cNvSpPr>
          <p:nvPr>
            <p:ph idx="1"/>
          </p:nvPr>
        </p:nvSpPr>
        <p:spPr/>
        <p:txBody>
          <a:bodyPr/>
          <a:lstStyle/>
          <a:p>
            <a:r>
              <a:rPr lang="en-US" dirty="0"/>
              <a:t>Means an unusual incident involving the failure to carry out a person-centered plan when such failure causes minimal risk or no risk.</a:t>
            </a:r>
          </a:p>
          <a:p>
            <a:r>
              <a:rPr lang="en-US" dirty="0"/>
              <a:t>Examples include but are not limited to failing to provide supervision for short periods of time, automobile accidents without harm, and self-reported incidents with minimal risk.</a:t>
            </a:r>
          </a:p>
        </p:txBody>
      </p:sp>
    </p:spTree>
    <p:extLst>
      <p:ext uri="{BB962C8B-B14F-4D97-AF65-F5344CB8AC3E}">
        <p14:creationId xmlns:p14="http://schemas.microsoft.com/office/powerpoint/2010/main" val="99684027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Who Must Report?</a:t>
            </a:r>
          </a:p>
        </p:txBody>
      </p:sp>
      <p:sp>
        <p:nvSpPr>
          <p:cNvPr id="2" name="Content Placeholder 1"/>
          <p:cNvSpPr>
            <a:spLocks noGrp="1"/>
          </p:cNvSpPr>
          <p:nvPr>
            <p:ph idx="1"/>
          </p:nvPr>
        </p:nvSpPr>
        <p:spPr/>
        <p:txBody>
          <a:bodyPr>
            <a:normAutofit fontScale="55000" lnSpcReduction="20000"/>
          </a:bodyPr>
          <a:lstStyle/>
          <a:p>
            <a:r>
              <a:rPr lang="en-US" dirty="0"/>
              <a:t>All developmental disabilities employee which include:</a:t>
            </a:r>
          </a:p>
          <a:p>
            <a:r>
              <a:rPr lang="en-US" dirty="0"/>
              <a:t>An employee of the department</a:t>
            </a:r>
          </a:p>
          <a:p>
            <a:r>
              <a:rPr lang="en-US" dirty="0"/>
              <a:t>Superintendent</a:t>
            </a:r>
          </a:p>
          <a:p>
            <a:r>
              <a:rPr lang="en-US" dirty="0"/>
              <a:t>Board Member</a:t>
            </a:r>
          </a:p>
          <a:p>
            <a:r>
              <a:rPr lang="en-US" dirty="0"/>
              <a:t>Employee of a county board</a:t>
            </a:r>
          </a:p>
          <a:p>
            <a:r>
              <a:rPr lang="en-US" dirty="0"/>
              <a:t>Employee of a COG</a:t>
            </a:r>
          </a:p>
          <a:p>
            <a:r>
              <a:rPr lang="en-US" dirty="0"/>
              <a:t>Administrator, board member, or employee of a licensed residential facility</a:t>
            </a:r>
          </a:p>
          <a:p>
            <a:r>
              <a:rPr lang="en-US" dirty="0"/>
              <a:t>Administrator, board member, or employee of any other public or private provider of services to an individual with a developmental disability</a:t>
            </a:r>
          </a:p>
          <a:p>
            <a:r>
              <a:rPr lang="en-US" dirty="0"/>
              <a:t>Common law employee -  means a natural person certified by the department to provide participant-directed homemaker/personal care to an individual who is exercising employer authority.  A common law employee shall not employ, either directly or through contract, anyone else to provide participant-directed homemaker/personal care. </a:t>
            </a:r>
          </a:p>
          <a:p>
            <a:r>
              <a:rPr lang="en-US" dirty="0"/>
              <a:t>Independent provider</a:t>
            </a:r>
          </a:p>
          <a:p>
            <a:endParaRPr lang="en-US" dirty="0"/>
          </a:p>
          <a:p>
            <a:pPr marL="82296" indent="0">
              <a:buNone/>
            </a:pPr>
            <a:endParaRPr lang="en-US" dirty="0"/>
          </a:p>
          <a:p>
            <a:pPr marL="109728" indent="0">
              <a:buNone/>
            </a:pPr>
            <a:endParaRPr lang="en-US" dirty="0"/>
          </a:p>
        </p:txBody>
      </p:sp>
    </p:spTree>
    <p:extLst>
      <p:ext uri="{BB962C8B-B14F-4D97-AF65-F5344CB8AC3E}">
        <p14:creationId xmlns:p14="http://schemas.microsoft.com/office/powerpoint/2010/main" val="25971359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a:t>Who is the Investigative Agent and what do they do?</a:t>
            </a:r>
          </a:p>
        </p:txBody>
      </p:sp>
      <p:sp>
        <p:nvSpPr>
          <p:cNvPr id="2" name="Content Placeholder 1"/>
          <p:cNvSpPr>
            <a:spLocks noGrp="1"/>
          </p:cNvSpPr>
          <p:nvPr>
            <p:ph idx="1"/>
          </p:nvPr>
        </p:nvSpPr>
        <p:spPr/>
        <p:txBody>
          <a:bodyPr>
            <a:normAutofit lnSpcReduction="10000"/>
          </a:bodyPr>
          <a:lstStyle/>
          <a:p>
            <a:r>
              <a:rPr lang="en-US" dirty="0"/>
              <a:t>Investigative Agents are the only people who can investigate MUIs.</a:t>
            </a:r>
          </a:p>
          <a:p>
            <a:r>
              <a:rPr lang="en-US" dirty="0"/>
              <a:t>They must be certified through DODD and have extensive training in conducting investigations.</a:t>
            </a:r>
          </a:p>
          <a:p>
            <a:r>
              <a:rPr lang="en-US" dirty="0"/>
              <a:t>Clearwater COG has 3 IAs...</a:t>
            </a:r>
          </a:p>
          <a:p>
            <a:r>
              <a:rPr lang="en-US" dirty="0"/>
              <a:t>Chris Villarreal</a:t>
            </a:r>
          </a:p>
          <a:p>
            <a:r>
              <a:rPr lang="en-US" dirty="0"/>
              <a:t>Colleen Shaw</a:t>
            </a:r>
          </a:p>
          <a:p>
            <a:r>
              <a:rPr lang="en-US" dirty="0"/>
              <a:t>Nicole Powell</a:t>
            </a:r>
          </a:p>
          <a:p>
            <a:pPr marL="82296" indent="0">
              <a:buNone/>
            </a:pPr>
            <a:endParaRPr lang="en-US" dirty="0"/>
          </a:p>
          <a:p>
            <a:pPr marL="82296" indent="0">
              <a:buNone/>
            </a:pPr>
            <a:endParaRPr lang="en-US" dirty="0"/>
          </a:p>
        </p:txBody>
      </p:sp>
    </p:spTree>
    <p:extLst>
      <p:ext uri="{BB962C8B-B14F-4D97-AF65-F5344CB8AC3E}">
        <p14:creationId xmlns:p14="http://schemas.microsoft.com/office/powerpoint/2010/main" val="33274444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Abuser Registry</a:t>
            </a:r>
          </a:p>
        </p:txBody>
      </p:sp>
      <p:sp>
        <p:nvSpPr>
          <p:cNvPr id="2" name="Content Placeholder 1"/>
          <p:cNvSpPr>
            <a:spLocks noGrp="1"/>
          </p:cNvSpPr>
          <p:nvPr>
            <p:ph idx="1"/>
          </p:nvPr>
        </p:nvSpPr>
        <p:spPr/>
        <p:txBody>
          <a:bodyPr>
            <a:normAutofit fontScale="85000" lnSpcReduction="10000"/>
          </a:bodyPr>
          <a:lstStyle/>
          <a:p>
            <a:r>
              <a:rPr lang="en-US" dirty="0"/>
              <a:t>A process that DODD utilizes to place people on a registry after they have been named a PPI (Primary Person Involved) in a substantiated allegation.</a:t>
            </a:r>
          </a:p>
          <a:p>
            <a:r>
              <a:rPr lang="en-US" dirty="0"/>
              <a:t>A hearing is conducted, and a committee determines if the PPI will be placed on the registry.</a:t>
            </a:r>
          </a:p>
          <a:p>
            <a:r>
              <a:rPr lang="en-US" dirty="0"/>
              <a:t>If a PPI is placed on the registry, they cannot work in this field.</a:t>
            </a:r>
          </a:p>
          <a:p>
            <a:r>
              <a:rPr lang="en-US" dirty="0"/>
              <a:t>After one year from the day your name was placed on the registry, the person may petition to be removed. This process is not AUTOMATIC.</a:t>
            </a:r>
          </a:p>
          <a:p>
            <a:pPr marL="109728" indent="0">
              <a:buNone/>
            </a:pPr>
            <a:endParaRPr lang="en-US" dirty="0"/>
          </a:p>
        </p:txBody>
      </p:sp>
    </p:spTree>
    <p:extLst>
      <p:ext uri="{BB962C8B-B14F-4D97-AF65-F5344CB8AC3E}">
        <p14:creationId xmlns:p14="http://schemas.microsoft.com/office/powerpoint/2010/main" val="18981537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en-US" altLang="en-US" dirty="0"/>
              <a:t>What is the “Bill of Rights”?</a:t>
            </a:r>
          </a:p>
        </p:txBody>
      </p:sp>
      <p:sp>
        <p:nvSpPr>
          <p:cNvPr id="4099" name="Rectangle 3"/>
          <p:cNvSpPr>
            <a:spLocks noGrp="1" noChangeArrowheads="1"/>
          </p:cNvSpPr>
          <p:nvPr>
            <p:ph idx="1"/>
          </p:nvPr>
        </p:nvSpPr>
        <p:spPr/>
        <p:txBody>
          <a:bodyPr/>
          <a:lstStyle/>
          <a:p>
            <a:pPr eaLnBrk="1" hangingPunct="1"/>
            <a:r>
              <a:rPr lang="en-US" altLang="en-US" dirty="0"/>
              <a:t>The Individual Bill of Rights is a document designed to ensure that the rights of individuals with developmental disabilities are not infringed upon.</a:t>
            </a:r>
          </a:p>
          <a:p>
            <a:pPr eaLnBrk="1" hangingPunct="1">
              <a:buFont typeface="Wingdings" pitchFamily="2" charset="2"/>
              <a:buNone/>
            </a:pPr>
            <a:endParaRPr lang="en-US" altLang="en-US" dirty="0"/>
          </a:p>
        </p:txBody>
      </p:sp>
    </p:spTree>
    <p:extLst>
      <p:ext uri="{BB962C8B-B14F-4D97-AF65-F5344CB8AC3E}">
        <p14:creationId xmlns:p14="http://schemas.microsoft.com/office/powerpoint/2010/main" val="10255776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en-US" altLang="en-US" dirty="0"/>
              <a:t>Basic Bill of Rights</a:t>
            </a:r>
          </a:p>
        </p:txBody>
      </p:sp>
      <p:sp>
        <p:nvSpPr>
          <p:cNvPr id="5123" name="Rectangle 3"/>
          <p:cNvSpPr>
            <a:spLocks noGrp="1" noChangeArrowheads="1"/>
          </p:cNvSpPr>
          <p:nvPr>
            <p:ph idx="1"/>
          </p:nvPr>
        </p:nvSpPr>
        <p:spPr/>
        <p:txBody>
          <a:bodyPr/>
          <a:lstStyle/>
          <a:p>
            <a:pPr eaLnBrk="1" hangingPunct="1"/>
            <a:r>
              <a:rPr lang="en-US" altLang="en-US" dirty="0"/>
              <a:t>The Individual Bill of Rights can have many versions. </a:t>
            </a:r>
          </a:p>
          <a:p>
            <a:pPr eaLnBrk="1" hangingPunct="1"/>
            <a:r>
              <a:rPr lang="en-US" altLang="en-US" dirty="0"/>
              <a:t>County boards develop their Bill of Rights based on the Bill of Rights as outlined in the Ohio Revised Code (ORC).</a:t>
            </a:r>
          </a:p>
          <a:p>
            <a:pPr eaLnBrk="1" hangingPunct="1"/>
            <a:r>
              <a:rPr lang="en-US" altLang="en-US" dirty="0"/>
              <a:t>The ORC contains state laws written by the General Assembly and signed by the Governor. </a:t>
            </a:r>
          </a:p>
        </p:txBody>
      </p:sp>
    </p:spTree>
    <p:extLst>
      <p:ext uri="{BB962C8B-B14F-4D97-AF65-F5344CB8AC3E}">
        <p14:creationId xmlns:p14="http://schemas.microsoft.com/office/powerpoint/2010/main" val="2154845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Category A</a:t>
            </a:r>
          </a:p>
        </p:txBody>
      </p:sp>
      <p:sp>
        <p:nvSpPr>
          <p:cNvPr id="2" name="Content Placeholder 1"/>
          <p:cNvSpPr>
            <a:spLocks noGrp="1"/>
          </p:cNvSpPr>
          <p:nvPr>
            <p:ph idx="1"/>
          </p:nvPr>
        </p:nvSpPr>
        <p:spPr/>
        <p:txBody>
          <a:bodyPr>
            <a:normAutofit lnSpcReduction="10000"/>
          </a:bodyPr>
          <a:lstStyle/>
          <a:p>
            <a:pPr lvl="1"/>
            <a:r>
              <a:rPr lang="en-US" dirty="0"/>
              <a:t>Unexplained or unanticipated death</a:t>
            </a:r>
          </a:p>
          <a:p>
            <a:pPr lvl="1"/>
            <a:r>
              <a:rPr lang="en-US" dirty="0"/>
              <a:t>Exploitation</a:t>
            </a:r>
          </a:p>
          <a:p>
            <a:pPr lvl="1"/>
            <a:r>
              <a:rPr lang="en-US" dirty="0"/>
              <a:t>Failure to report</a:t>
            </a:r>
          </a:p>
          <a:p>
            <a:pPr lvl="1"/>
            <a:r>
              <a:rPr lang="en-US" dirty="0"/>
              <a:t>Misappropriation</a:t>
            </a:r>
          </a:p>
          <a:p>
            <a:pPr lvl="1"/>
            <a:r>
              <a:rPr lang="en-US" dirty="0"/>
              <a:t>Neglect</a:t>
            </a:r>
          </a:p>
          <a:p>
            <a:pPr lvl="1"/>
            <a:r>
              <a:rPr lang="en-US" dirty="0"/>
              <a:t>Prohibited sexual activities</a:t>
            </a:r>
          </a:p>
          <a:p>
            <a:pPr lvl="1"/>
            <a:r>
              <a:rPr lang="en-US" dirty="0"/>
              <a:t>Rights code</a:t>
            </a:r>
          </a:p>
          <a:p>
            <a:pPr lvl="1"/>
            <a:r>
              <a:rPr lang="en-US" dirty="0"/>
              <a:t>Physical abuse</a:t>
            </a:r>
          </a:p>
          <a:p>
            <a:pPr lvl="1"/>
            <a:r>
              <a:rPr lang="en-US" dirty="0"/>
              <a:t>Sexual abuse</a:t>
            </a:r>
          </a:p>
          <a:p>
            <a:pPr lvl="1"/>
            <a:r>
              <a:rPr lang="en-US" dirty="0"/>
              <a:t>Emotional abuse</a:t>
            </a:r>
          </a:p>
        </p:txBody>
      </p:sp>
    </p:spTree>
    <p:extLst>
      <p:ext uri="{BB962C8B-B14F-4D97-AF65-F5344CB8AC3E}">
        <p14:creationId xmlns:p14="http://schemas.microsoft.com/office/powerpoint/2010/main" val="21314025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r>
              <a:rPr lang="en-US" altLang="en-US" sz="4000" dirty="0"/>
              <a:t>How Is the Bill of Rights Enforced?</a:t>
            </a:r>
          </a:p>
        </p:txBody>
      </p:sp>
      <p:sp>
        <p:nvSpPr>
          <p:cNvPr id="6147" name="Rectangle 3"/>
          <p:cNvSpPr>
            <a:spLocks noGrp="1" noChangeArrowheads="1"/>
          </p:cNvSpPr>
          <p:nvPr>
            <p:ph idx="1"/>
          </p:nvPr>
        </p:nvSpPr>
        <p:spPr/>
        <p:txBody>
          <a:bodyPr/>
          <a:lstStyle/>
          <a:p>
            <a:pPr eaLnBrk="1" hangingPunct="1"/>
            <a:r>
              <a:rPr lang="en-US" altLang="en-US" dirty="0"/>
              <a:t>The Bill of Rights can be enforced by the county board or depending on the nature of the allegation, can be enforced by law enforcement or the court system.</a:t>
            </a:r>
          </a:p>
          <a:p>
            <a:pPr eaLnBrk="1" hangingPunct="1"/>
            <a:endParaRPr lang="en-US" altLang="en-US" dirty="0"/>
          </a:p>
        </p:txBody>
      </p:sp>
    </p:spTree>
    <p:extLst>
      <p:ext uri="{BB962C8B-B14F-4D97-AF65-F5344CB8AC3E}">
        <p14:creationId xmlns:p14="http://schemas.microsoft.com/office/powerpoint/2010/main" val="1127595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algn="ctr" eaLnBrk="1" hangingPunct="1"/>
            <a:r>
              <a:rPr lang="en-US" altLang="en-US" dirty="0"/>
              <a:t>Why is the Bill of Rights Relevant?</a:t>
            </a:r>
          </a:p>
        </p:txBody>
      </p:sp>
      <p:sp>
        <p:nvSpPr>
          <p:cNvPr id="7171" name="Rectangle 3"/>
          <p:cNvSpPr>
            <a:spLocks noGrp="1" noChangeArrowheads="1"/>
          </p:cNvSpPr>
          <p:nvPr>
            <p:ph idx="1"/>
          </p:nvPr>
        </p:nvSpPr>
        <p:spPr/>
        <p:txBody>
          <a:bodyPr/>
          <a:lstStyle/>
          <a:p>
            <a:pPr eaLnBrk="1" hangingPunct="1"/>
            <a:r>
              <a:rPr lang="en-US" altLang="en-US" dirty="0"/>
              <a:t>Ensures that individuals are being treated equally and fairly.</a:t>
            </a:r>
          </a:p>
          <a:p>
            <a:pPr eaLnBrk="1" hangingPunct="1"/>
            <a:r>
              <a:rPr lang="en-US" altLang="en-US" dirty="0"/>
              <a:t>Ensures that staff and others are not “over stepping” their boundaries.</a:t>
            </a:r>
          </a:p>
          <a:p>
            <a:pPr eaLnBrk="1" hangingPunct="1"/>
            <a:r>
              <a:rPr lang="en-US" altLang="en-US" dirty="0"/>
              <a:t>Ensures that individuals are safe and protected.</a:t>
            </a:r>
          </a:p>
          <a:p>
            <a:pPr eaLnBrk="1" hangingPunct="1"/>
            <a:r>
              <a:rPr lang="en-US" altLang="en-US" dirty="0"/>
              <a:t>Ensures an individual’s right to privacy.</a:t>
            </a:r>
          </a:p>
        </p:txBody>
      </p:sp>
    </p:spTree>
    <p:extLst>
      <p:ext uri="{BB962C8B-B14F-4D97-AF65-F5344CB8AC3E}">
        <p14:creationId xmlns:p14="http://schemas.microsoft.com/office/powerpoint/2010/main" val="41842578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Training</a:t>
            </a:r>
          </a:p>
        </p:txBody>
      </p:sp>
      <p:sp>
        <p:nvSpPr>
          <p:cNvPr id="2" name="Content Placeholder 1"/>
          <p:cNvSpPr>
            <a:spLocks noGrp="1"/>
          </p:cNvSpPr>
          <p:nvPr>
            <p:ph idx="1"/>
          </p:nvPr>
        </p:nvSpPr>
        <p:spPr/>
        <p:txBody>
          <a:bodyPr>
            <a:normAutofit fontScale="85000" lnSpcReduction="10000"/>
          </a:bodyPr>
          <a:lstStyle/>
          <a:p>
            <a:r>
              <a:rPr lang="en-US" dirty="0"/>
              <a:t>Agency providers and county boards shall ensure staff employed in direct services positions are trained on the requirements of this rule regarding the identification and reporting of MUIs and UIs prior to </a:t>
            </a:r>
            <a:r>
              <a:rPr lang="en-US" b="1" dirty="0"/>
              <a:t>direct contact </a:t>
            </a:r>
            <a:r>
              <a:rPr lang="en-US" dirty="0"/>
              <a:t>with any individual. Thereafter, staff employed in direct service positions shall receive training during each calendar year which shall include annual training on the requirements of this rule including a review of health and welfare alerts issued by the department since the previous calendar year's training.</a:t>
            </a:r>
          </a:p>
        </p:txBody>
      </p:sp>
    </p:spTree>
    <p:extLst>
      <p:ext uri="{BB962C8B-B14F-4D97-AF65-F5344CB8AC3E}">
        <p14:creationId xmlns:p14="http://schemas.microsoft.com/office/powerpoint/2010/main" val="24323573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OHIO DEPARTMENT OF DEVELOPMENTAL DISABILITIES</a:t>
            </a:r>
          </a:p>
        </p:txBody>
      </p:sp>
      <p:sp>
        <p:nvSpPr>
          <p:cNvPr id="3" name="Content Placeholder 2"/>
          <p:cNvSpPr>
            <a:spLocks noGrp="1"/>
          </p:cNvSpPr>
          <p:nvPr>
            <p:ph idx="1"/>
          </p:nvPr>
        </p:nvSpPr>
        <p:spPr/>
        <p:txBody>
          <a:bodyPr>
            <a:normAutofit lnSpcReduction="10000"/>
          </a:bodyPr>
          <a:lstStyle/>
          <a:p>
            <a:pPr marL="0" indent="0" algn="ctr">
              <a:buNone/>
            </a:pPr>
            <a:endParaRPr lang="en-US" dirty="0"/>
          </a:p>
          <a:p>
            <a:pPr marL="0" indent="0" algn="ctr">
              <a:buNone/>
            </a:pPr>
            <a:r>
              <a:rPr lang="en-US" sz="6600" dirty="0"/>
              <a:t>HEALTH </a:t>
            </a:r>
          </a:p>
          <a:p>
            <a:pPr marL="0" indent="0" algn="ctr">
              <a:buNone/>
            </a:pPr>
            <a:r>
              <a:rPr lang="en-US" sz="6600" dirty="0"/>
              <a:t>AND</a:t>
            </a:r>
          </a:p>
          <a:p>
            <a:pPr marL="0" indent="0" algn="ctr">
              <a:buNone/>
            </a:pPr>
            <a:r>
              <a:rPr lang="en-US" sz="6600" dirty="0"/>
              <a:t> WELFARE</a:t>
            </a:r>
            <a:br>
              <a:rPr lang="en-US" sz="6600" dirty="0"/>
            </a:br>
            <a:r>
              <a:rPr lang="en-US" sz="6600" dirty="0"/>
              <a:t>ALERTS</a:t>
            </a:r>
          </a:p>
        </p:txBody>
      </p:sp>
    </p:spTree>
    <p:extLst>
      <p:ext uri="{BB962C8B-B14F-4D97-AF65-F5344CB8AC3E}">
        <p14:creationId xmlns:p14="http://schemas.microsoft.com/office/powerpoint/2010/main" val="34486158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77731078"/>
              </p:ext>
            </p:extLst>
          </p:nvPr>
        </p:nvGraphicFramePr>
        <p:xfrm>
          <a:off x="0" y="478618"/>
          <a:ext cx="9144000" cy="6792546"/>
        </p:xfrm>
        <a:graphic>
          <a:graphicData uri="http://schemas.openxmlformats.org/drawingml/2006/table">
            <a:tbl>
              <a:tblPr firstRow="1" bandRow="1">
                <a:tableStyleId>{85BE263C-DBD7-4A20-BB59-AAB30ACAA65A}</a:tableStyleId>
              </a:tblPr>
              <a:tblGrid>
                <a:gridCol w="15240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429339">
                <a:tc>
                  <a:txBody>
                    <a:bodyPr/>
                    <a:lstStyle/>
                    <a:p>
                      <a:pPr algn="ctr"/>
                      <a:r>
                        <a:rPr lang="en-US" sz="1600" baseline="0" dirty="0"/>
                        <a:t>ALERT</a:t>
                      </a:r>
                    </a:p>
                  </a:txBody>
                  <a:tcPr/>
                </a:tc>
                <a:tc>
                  <a:txBody>
                    <a:bodyPr/>
                    <a:lstStyle/>
                    <a:p>
                      <a:pPr algn="ctr"/>
                      <a:r>
                        <a:rPr lang="en-US" sz="1600" dirty="0"/>
                        <a:t>TITLE</a:t>
                      </a:r>
                    </a:p>
                  </a:txBody>
                  <a:tcPr/>
                </a:tc>
                <a:tc>
                  <a:txBody>
                    <a:bodyPr/>
                    <a:lstStyle/>
                    <a:p>
                      <a:pPr algn="ctr"/>
                      <a:r>
                        <a:rPr lang="en-US" sz="1600" dirty="0"/>
                        <a:t>ISSUE DATE</a:t>
                      </a:r>
                    </a:p>
                  </a:txBody>
                  <a:tcPr/>
                </a:tc>
                <a:extLst>
                  <a:ext uri="{0D108BD9-81ED-4DB2-BD59-A6C34878D82A}">
                    <a16:rowId xmlns:a16="http://schemas.microsoft.com/office/drawing/2014/main" val="10000"/>
                  </a:ext>
                </a:extLst>
              </a:tr>
              <a:tr h="463643">
                <a:tc>
                  <a:txBody>
                    <a:bodyPr/>
                    <a:lstStyle/>
                    <a:p>
                      <a:pPr algn="ctr"/>
                      <a:r>
                        <a:rPr lang="en-US" sz="1600" baseline="0" dirty="0"/>
                        <a:t>02-06-25</a:t>
                      </a:r>
                    </a:p>
                  </a:txBody>
                  <a:tcPr/>
                </a:tc>
                <a:tc>
                  <a:txBody>
                    <a:bodyPr/>
                    <a:lstStyle/>
                    <a:p>
                      <a:pPr algn="ctr"/>
                      <a:r>
                        <a:rPr lang="en-US" sz="1600" dirty="0"/>
                        <a:t>Summer Safety</a:t>
                      </a:r>
                    </a:p>
                  </a:txBody>
                  <a:tcPr/>
                </a:tc>
                <a:tc>
                  <a:txBody>
                    <a:bodyPr/>
                    <a:lstStyle/>
                    <a:p>
                      <a:pPr algn="ctr"/>
                      <a:r>
                        <a:rPr lang="en-US" sz="1600" dirty="0"/>
                        <a:t>6/20/25</a:t>
                      </a:r>
                    </a:p>
                  </a:txBody>
                  <a:tcPr/>
                </a:tc>
                <a:extLst>
                  <a:ext uri="{0D108BD9-81ED-4DB2-BD59-A6C34878D82A}">
                    <a16:rowId xmlns:a16="http://schemas.microsoft.com/office/drawing/2014/main" val="2676237216"/>
                  </a:ext>
                </a:extLst>
              </a:tr>
              <a:tr h="463643">
                <a:tc>
                  <a:txBody>
                    <a:bodyPr/>
                    <a:lstStyle/>
                    <a:p>
                      <a:pPr algn="ctr"/>
                      <a:r>
                        <a:rPr lang="en-US" sz="1600" baseline="0" dirty="0"/>
                        <a:t>31-03-25</a:t>
                      </a:r>
                    </a:p>
                  </a:txBody>
                  <a:tcPr/>
                </a:tc>
                <a:tc>
                  <a:txBody>
                    <a:bodyPr/>
                    <a:lstStyle/>
                    <a:p>
                      <a:pPr algn="ctr"/>
                      <a:r>
                        <a:rPr lang="en-US" sz="1600" dirty="0"/>
                        <a:t>Preventing Pneumonia and the Flu</a:t>
                      </a:r>
                    </a:p>
                  </a:txBody>
                  <a:tcPr/>
                </a:tc>
                <a:tc>
                  <a:txBody>
                    <a:bodyPr/>
                    <a:lstStyle/>
                    <a:p>
                      <a:pPr algn="ctr"/>
                      <a:r>
                        <a:rPr lang="en-US" sz="1600"/>
                        <a:t>3/28/25</a:t>
                      </a:r>
                      <a:endParaRPr lang="en-US" sz="1600" dirty="0"/>
                    </a:p>
                  </a:txBody>
                  <a:tcPr/>
                </a:tc>
                <a:extLst>
                  <a:ext uri="{0D108BD9-81ED-4DB2-BD59-A6C34878D82A}">
                    <a16:rowId xmlns:a16="http://schemas.microsoft.com/office/drawing/2014/main" val="2734151788"/>
                  </a:ext>
                </a:extLst>
              </a:tr>
              <a:tr h="463643">
                <a:tc>
                  <a:txBody>
                    <a:bodyPr/>
                    <a:lstStyle/>
                    <a:p>
                      <a:pPr algn="ctr"/>
                      <a:r>
                        <a:rPr lang="en-US" sz="1600" baseline="0" dirty="0"/>
                        <a:t>52-1-25</a:t>
                      </a:r>
                    </a:p>
                  </a:txBody>
                  <a:tcPr/>
                </a:tc>
                <a:tc>
                  <a:txBody>
                    <a:bodyPr/>
                    <a:lstStyle/>
                    <a:p>
                      <a:pPr algn="ctr"/>
                      <a:r>
                        <a:rPr lang="en-US" sz="1600" dirty="0"/>
                        <a:t>Winter Weather</a:t>
                      </a:r>
                    </a:p>
                  </a:txBody>
                  <a:tcPr/>
                </a:tc>
                <a:tc>
                  <a:txBody>
                    <a:bodyPr/>
                    <a:lstStyle/>
                    <a:p>
                      <a:pPr algn="ctr"/>
                      <a:r>
                        <a:rPr lang="en-US" sz="1600" dirty="0"/>
                        <a:t>1/29/25</a:t>
                      </a:r>
                    </a:p>
                  </a:txBody>
                  <a:tcPr/>
                </a:tc>
                <a:extLst>
                  <a:ext uri="{0D108BD9-81ED-4DB2-BD59-A6C34878D82A}">
                    <a16:rowId xmlns:a16="http://schemas.microsoft.com/office/drawing/2014/main" val="3722680554"/>
                  </a:ext>
                </a:extLst>
              </a:tr>
              <a:tr h="463643">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3196671887"/>
                  </a:ext>
                </a:extLst>
              </a:tr>
              <a:tr h="463643">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0006"/>
                  </a:ext>
                </a:extLst>
              </a:tr>
              <a:tr h="463643">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0007"/>
                  </a:ext>
                </a:extLst>
              </a:tr>
              <a:tr h="463643">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0008"/>
                  </a:ext>
                </a:extLst>
              </a:tr>
              <a:tr h="463643">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0009"/>
                  </a:ext>
                </a:extLst>
              </a:tr>
              <a:tr h="368063">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0015"/>
                  </a:ext>
                </a:extLst>
              </a:tr>
              <a:tr h="381000">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0016"/>
                  </a:ext>
                </a:extLst>
              </a:tr>
              <a:tr h="381000">
                <a:tc>
                  <a:txBody>
                    <a:bodyPr/>
                    <a:lstStyle/>
                    <a:p>
                      <a:pPr algn="ctr"/>
                      <a:endParaRPr lang="en-US" sz="1600" baseline="0" dirty="0"/>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0017"/>
                  </a:ext>
                </a:extLst>
              </a:tr>
              <a:tr h="1524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aseline="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http://dodd.ohio.gov/healthandsafety/Pages/Health-and-Safety-Alerts.aspx</a:t>
                      </a:r>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165306373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Questions?</a:t>
            </a:r>
          </a:p>
        </p:txBody>
      </p:sp>
      <p:pic>
        <p:nvPicPr>
          <p:cNvPr id="1026" name="Picture 2" descr="C:\Users\KGrisham\AppData\Local\Microsoft\Windows\Temporary Internet Files\Content.IE5\NA609725\questions[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27275" y="1701800"/>
            <a:ext cx="5715000" cy="4292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KGrisham\AppData\Local\Microsoft\Windows\Temporary Internet Files\Content.IE5\NA609725\questions[1].jpg"/>
          <p:cNvPicPr>
            <a:picLocks noChangeAspect="1" noChangeArrowheads="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743200" y="1524000"/>
            <a:ext cx="5715000" cy="429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141240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Questions</a:t>
            </a:r>
          </a:p>
        </p:txBody>
      </p:sp>
      <p:sp>
        <p:nvSpPr>
          <p:cNvPr id="3" name="Content Placeholder 2"/>
          <p:cNvSpPr>
            <a:spLocks noGrp="1"/>
          </p:cNvSpPr>
          <p:nvPr>
            <p:ph idx="1"/>
          </p:nvPr>
        </p:nvSpPr>
        <p:spPr/>
        <p:txBody>
          <a:bodyPr>
            <a:normAutofit fontScale="62500" lnSpcReduction="20000"/>
          </a:bodyPr>
          <a:lstStyle/>
          <a:p>
            <a:r>
              <a:rPr lang="en-US" dirty="0"/>
              <a:t>Chris Villarreal, Investigator for Crawford and Erie. </a:t>
            </a:r>
          </a:p>
          <a:p>
            <a:pPr marL="82296" indent="0">
              <a:buNone/>
            </a:pPr>
            <a:r>
              <a:rPr lang="en-US" dirty="0"/>
              <a:t>   </a:t>
            </a:r>
            <a:r>
              <a:rPr lang="en-US" dirty="0">
                <a:hlinkClick r:id="rId2"/>
              </a:rPr>
              <a:t>cvillarreal@clearwatercog.org</a:t>
            </a:r>
            <a:endParaRPr lang="en-US" dirty="0"/>
          </a:p>
          <a:p>
            <a:pPr marL="82296" indent="0">
              <a:buNone/>
            </a:pPr>
            <a:endParaRPr lang="en-US" dirty="0"/>
          </a:p>
          <a:p>
            <a:r>
              <a:rPr lang="en-US" dirty="0"/>
              <a:t>Colleen Shaw, Investigator for Richland. </a:t>
            </a:r>
            <a:r>
              <a:rPr lang="en-US" dirty="0">
                <a:hlinkClick r:id="rId3"/>
              </a:rPr>
              <a:t>cshaw@clearwatercog.org</a:t>
            </a:r>
            <a:endParaRPr lang="en-US" dirty="0"/>
          </a:p>
          <a:p>
            <a:endParaRPr lang="en-US" dirty="0"/>
          </a:p>
          <a:p>
            <a:r>
              <a:rPr lang="en-US" dirty="0"/>
              <a:t>Savanah Stuart, MUI Specialist for Richland and counties as assigned </a:t>
            </a:r>
            <a:r>
              <a:rPr lang="en-US" dirty="0">
                <a:hlinkClick r:id="rId4"/>
              </a:rPr>
              <a:t>sstuart@clearwatercog.org</a:t>
            </a:r>
            <a:r>
              <a:rPr lang="en-US" dirty="0"/>
              <a:t> </a:t>
            </a:r>
          </a:p>
          <a:p>
            <a:pPr marL="82296" indent="0">
              <a:buNone/>
            </a:pPr>
            <a:r>
              <a:rPr lang="en-US" dirty="0"/>
              <a:t>Richland email: </a:t>
            </a:r>
            <a:r>
              <a:rPr lang="en-US" dirty="0">
                <a:hlinkClick r:id="rId5"/>
              </a:rPr>
              <a:t>IRrichland@clearwatercog.org</a:t>
            </a:r>
            <a:endParaRPr lang="en-US" dirty="0"/>
          </a:p>
          <a:p>
            <a:pPr marL="82296" indent="0">
              <a:buNone/>
            </a:pPr>
            <a:endParaRPr lang="en-US" dirty="0"/>
          </a:p>
          <a:p>
            <a:pPr marL="82296" indent="0">
              <a:buNone/>
            </a:pPr>
            <a:endParaRPr lang="en-US" dirty="0"/>
          </a:p>
          <a:p>
            <a:r>
              <a:rPr lang="en-US" dirty="0"/>
              <a:t>Nicole Powell, Investigator for Ottawa, Richland and Morrow. MUI contact for Ottawa.</a:t>
            </a:r>
          </a:p>
          <a:p>
            <a:pPr marL="109728" indent="0">
              <a:buNone/>
            </a:pPr>
            <a:r>
              <a:rPr lang="en-US" dirty="0"/>
              <a:t>   </a:t>
            </a:r>
            <a:r>
              <a:rPr lang="en-US" dirty="0">
                <a:hlinkClick r:id="rId6"/>
              </a:rPr>
              <a:t>npowell@clearwatercog.org</a:t>
            </a:r>
            <a:r>
              <a:rPr lang="en-US" dirty="0"/>
              <a:t> </a:t>
            </a:r>
          </a:p>
          <a:p>
            <a:pPr marL="109728" indent="0">
              <a:buNone/>
            </a:pPr>
            <a:r>
              <a:rPr lang="en-US" dirty="0"/>
              <a:t>Ottawa email: </a:t>
            </a:r>
            <a:r>
              <a:rPr lang="en-US" dirty="0">
                <a:hlinkClick r:id="rId7"/>
              </a:rPr>
              <a:t>incidentreport@clearwatercog.org</a:t>
            </a:r>
            <a:endParaRPr lang="en-US" dirty="0"/>
          </a:p>
          <a:p>
            <a:pPr marL="109728" indent="0">
              <a:buNone/>
            </a:pPr>
            <a:endParaRPr lang="en-US" dirty="0"/>
          </a:p>
          <a:p>
            <a:pPr marL="82296" indent="0">
              <a:buNone/>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2131084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Category B</a:t>
            </a:r>
          </a:p>
        </p:txBody>
      </p:sp>
      <p:sp>
        <p:nvSpPr>
          <p:cNvPr id="2" name="Content Placeholder 1"/>
          <p:cNvSpPr>
            <a:spLocks noGrp="1"/>
          </p:cNvSpPr>
          <p:nvPr>
            <p:ph idx="1"/>
          </p:nvPr>
        </p:nvSpPr>
        <p:spPr/>
        <p:txBody>
          <a:bodyPr/>
          <a:lstStyle/>
          <a:p>
            <a:pPr lvl="1"/>
            <a:r>
              <a:rPr lang="en-US" dirty="0"/>
              <a:t>Attempted suicide</a:t>
            </a:r>
          </a:p>
          <a:p>
            <a:pPr lvl="1"/>
            <a:r>
              <a:rPr lang="en-US" dirty="0"/>
              <a:t>Death</a:t>
            </a:r>
          </a:p>
          <a:p>
            <a:pPr lvl="1"/>
            <a:r>
              <a:rPr lang="en-US" dirty="0"/>
              <a:t>Medical emergency</a:t>
            </a:r>
          </a:p>
          <a:p>
            <a:pPr lvl="1"/>
            <a:r>
              <a:rPr lang="en-US" dirty="0"/>
              <a:t>Missing individual</a:t>
            </a:r>
          </a:p>
          <a:p>
            <a:pPr lvl="1"/>
            <a:r>
              <a:rPr lang="en-US" dirty="0"/>
              <a:t>Peer to peer act</a:t>
            </a:r>
          </a:p>
          <a:p>
            <a:pPr lvl="1"/>
            <a:r>
              <a:rPr lang="en-US" dirty="0"/>
              <a:t>Significant injury</a:t>
            </a:r>
          </a:p>
          <a:p>
            <a:endParaRPr lang="en-US" dirty="0"/>
          </a:p>
        </p:txBody>
      </p:sp>
    </p:spTree>
    <p:extLst>
      <p:ext uri="{BB962C8B-B14F-4D97-AF65-F5344CB8AC3E}">
        <p14:creationId xmlns:p14="http://schemas.microsoft.com/office/powerpoint/2010/main" val="1948796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E591E-1453-9073-61E9-8BB4D9309ABC}"/>
              </a:ext>
            </a:extLst>
          </p:cNvPr>
          <p:cNvSpPr>
            <a:spLocks noGrp="1"/>
          </p:cNvSpPr>
          <p:nvPr>
            <p:ph type="title"/>
          </p:nvPr>
        </p:nvSpPr>
        <p:spPr/>
        <p:txBody>
          <a:bodyPr/>
          <a:lstStyle/>
          <a:p>
            <a:pPr algn="ctr"/>
            <a:r>
              <a:rPr lang="en-US" dirty="0"/>
              <a:t>MUIs</a:t>
            </a:r>
          </a:p>
        </p:txBody>
      </p:sp>
      <p:sp>
        <p:nvSpPr>
          <p:cNvPr id="3" name="Content Placeholder 2">
            <a:extLst>
              <a:ext uri="{FF2B5EF4-FFF2-40B4-BE49-F238E27FC236}">
                <a16:creationId xmlns:a16="http://schemas.microsoft.com/office/drawing/2014/main" id="{D4FF655E-EEDA-5AA3-6D61-B23363893F11}"/>
              </a:ext>
            </a:extLst>
          </p:cNvPr>
          <p:cNvSpPr>
            <a:spLocks noGrp="1"/>
          </p:cNvSpPr>
          <p:nvPr>
            <p:ph idx="1"/>
          </p:nvPr>
        </p:nvSpPr>
        <p:spPr/>
        <p:txBody>
          <a:bodyPr>
            <a:normAutofit fontScale="92500" lnSpcReduction="20000"/>
          </a:bodyPr>
          <a:lstStyle/>
          <a:p>
            <a:r>
              <a:rPr lang="en-US" dirty="0"/>
              <a:t>Category C is an administrative review</a:t>
            </a:r>
          </a:p>
          <a:p>
            <a:r>
              <a:rPr lang="en-US" dirty="0"/>
              <a:t>These will be completed by an individual’s provider and investigative agent by completing an administrative review form in collaboration with the individual’s team, so that a prevention plan can be developed and implemented. </a:t>
            </a:r>
          </a:p>
          <a:p>
            <a:r>
              <a:rPr lang="en-US" dirty="0"/>
              <a:t>The county board will initiate the administrative review form for a law enforcement MUI when the individual is not being served by a provider at the time of the incident.</a:t>
            </a:r>
          </a:p>
          <a:p>
            <a:endParaRPr lang="en-US" dirty="0"/>
          </a:p>
        </p:txBody>
      </p:sp>
    </p:spTree>
    <p:extLst>
      <p:ext uri="{BB962C8B-B14F-4D97-AF65-F5344CB8AC3E}">
        <p14:creationId xmlns:p14="http://schemas.microsoft.com/office/powerpoint/2010/main" val="3338939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908</TotalTime>
  <Words>4325</Words>
  <Application>Microsoft Office PowerPoint</Application>
  <PresentationFormat>On-screen Show (4:3)</PresentationFormat>
  <Paragraphs>471</Paragraphs>
  <Slides>76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76</vt:i4>
      </vt:variant>
    </vt:vector>
  </HeadingPairs>
  <TitlesOfParts>
    <vt:vector size="83" baseType="lpstr">
      <vt:lpstr>Calibri</vt:lpstr>
      <vt:lpstr>Courier New</vt:lpstr>
      <vt:lpstr>Gill Sans MT</vt:lpstr>
      <vt:lpstr>Verdana</vt:lpstr>
      <vt:lpstr>Wingdings</vt:lpstr>
      <vt:lpstr>Wingdings 2</vt:lpstr>
      <vt:lpstr>Solstice</vt:lpstr>
      <vt:lpstr>Unusual Incident(UI) Major Unusual Incident (MUI) Rule Training  5123-17-02</vt:lpstr>
      <vt:lpstr>Wat is OAC 5123-17-02</vt:lpstr>
      <vt:lpstr>Major Unusual Incident means..</vt:lpstr>
      <vt:lpstr>Why do we investigate MUIs?</vt:lpstr>
      <vt:lpstr>MUIs</vt:lpstr>
      <vt:lpstr>MUIs</vt:lpstr>
      <vt:lpstr>Category A</vt:lpstr>
      <vt:lpstr>Category B</vt:lpstr>
      <vt:lpstr>MUIs</vt:lpstr>
      <vt:lpstr>Category C</vt:lpstr>
      <vt:lpstr>MUI Definitions</vt:lpstr>
      <vt:lpstr>Physical Abuse</vt:lpstr>
      <vt:lpstr>Sexual Abuse</vt:lpstr>
      <vt:lpstr>Emotional Abuse</vt:lpstr>
      <vt:lpstr>Misappropriation</vt:lpstr>
      <vt:lpstr>Neglect</vt:lpstr>
      <vt:lpstr>Types of Neglect </vt:lpstr>
      <vt:lpstr>Exploitation</vt:lpstr>
      <vt:lpstr>Peer-to-peer Exploitation</vt:lpstr>
      <vt:lpstr>Peer-to-peer Theft</vt:lpstr>
      <vt:lpstr>Peer-to-peer Physical Acts</vt:lpstr>
      <vt:lpstr>Peer-to-peer Sexual</vt:lpstr>
      <vt:lpstr>Prohibited Sexual Relations</vt:lpstr>
      <vt:lpstr>Rights Code Violation</vt:lpstr>
      <vt:lpstr>Failure to Report</vt:lpstr>
      <vt:lpstr>Unapproved Behavioral Support</vt:lpstr>
      <vt:lpstr>Missing Individual</vt:lpstr>
      <vt:lpstr>Attempted Suicide</vt:lpstr>
      <vt:lpstr>Law Enforcement</vt:lpstr>
      <vt:lpstr>Medical Emergency</vt:lpstr>
      <vt:lpstr>Significant Injuries</vt:lpstr>
      <vt:lpstr>Unanticipated Hospitalization</vt:lpstr>
      <vt:lpstr>Death</vt:lpstr>
      <vt:lpstr>Reporting requirements</vt:lpstr>
      <vt:lpstr>Immediate Actions</vt:lpstr>
      <vt:lpstr>When Do I Report?</vt:lpstr>
      <vt:lpstr>When Do I Report?</vt:lpstr>
      <vt:lpstr>When Do I Report</vt:lpstr>
      <vt:lpstr>Reporting Requirements</vt:lpstr>
      <vt:lpstr>Reporting Requirements</vt:lpstr>
      <vt:lpstr>Incident Reports</vt:lpstr>
      <vt:lpstr>Notification Requirements</vt:lpstr>
      <vt:lpstr>Notification Requirements</vt:lpstr>
      <vt:lpstr>Notification Requirements </vt:lpstr>
      <vt:lpstr>Notification Requirements </vt:lpstr>
      <vt:lpstr>So, what happens when an MUI occurs</vt:lpstr>
      <vt:lpstr>And then…</vt:lpstr>
      <vt:lpstr>Removal of a DD Employee</vt:lpstr>
      <vt:lpstr>Removal of a DD Employee</vt:lpstr>
      <vt:lpstr>How the Investigation Unfolds</vt:lpstr>
      <vt:lpstr>Prevention Plans</vt:lpstr>
      <vt:lpstr>MUI Analysis</vt:lpstr>
      <vt:lpstr>Unusual Incidents</vt:lpstr>
      <vt:lpstr>What to do when an unusual incident occurs</vt:lpstr>
      <vt:lpstr>What to do when an unusual incident occurs (cont.)</vt:lpstr>
      <vt:lpstr>Incident Reports</vt:lpstr>
      <vt:lpstr>So, what makes a “good” incident report?</vt:lpstr>
      <vt:lpstr>WHO?</vt:lpstr>
      <vt:lpstr>When?</vt:lpstr>
      <vt:lpstr>Where?</vt:lpstr>
      <vt:lpstr>What happened?</vt:lpstr>
      <vt:lpstr>UI Logs</vt:lpstr>
      <vt:lpstr>UI Logs</vt:lpstr>
      <vt:lpstr>Program Implementation Incident</vt:lpstr>
      <vt:lpstr>Who Must Report?</vt:lpstr>
      <vt:lpstr>Who is the Investigative Agent and what do they do?</vt:lpstr>
      <vt:lpstr>Abuser Registry</vt:lpstr>
      <vt:lpstr>What is the “Bill of Rights”?</vt:lpstr>
      <vt:lpstr>Basic Bill of Rights</vt:lpstr>
      <vt:lpstr>How Is the Bill of Rights Enforced?</vt:lpstr>
      <vt:lpstr>Why is the Bill of Rights Relevant?</vt:lpstr>
      <vt:lpstr>Training</vt:lpstr>
      <vt:lpstr>OHIO DEPARTMENT OF DEVELOPMENTAL DISABILITIES</vt:lpstr>
      <vt:lpstr>PowerPoint Presentation</vt:lpstr>
      <vt:lpstr>Questions?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Kemmes Keys, Jr.</dc:creator>
  <cp:lastModifiedBy>Troy Smith</cp:lastModifiedBy>
  <cp:revision>110</cp:revision>
  <cp:lastPrinted>2016-07-12T18:14:04Z</cp:lastPrinted>
  <dcterms:created xsi:type="dcterms:W3CDTF">2014-01-14T15:41:35Z</dcterms:created>
  <dcterms:modified xsi:type="dcterms:W3CDTF">2025-09-24T13:59:04Z</dcterms:modified>
</cp:coreProperties>
</file>